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17"/>
  </p:notesMasterIdLst>
  <p:sldIdLst>
    <p:sldId id="256" r:id="rId2"/>
    <p:sldId id="258" r:id="rId3"/>
    <p:sldId id="260" r:id="rId4"/>
    <p:sldId id="261" r:id="rId5"/>
    <p:sldId id="282" r:id="rId6"/>
    <p:sldId id="281" r:id="rId7"/>
    <p:sldId id="263" r:id="rId8"/>
    <p:sldId id="274" r:id="rId9"/>
    <p:sldId id="264" r:id="rId10"/>
    <p:sldId id="262" r:id="rId11"/>
    <p:sldId id="265" r:id="rId12"/>
    <p:sldId id="277" r:id="rId13"/>
    <p:sldId id="280" r:id="rId14"/>
    <p:sldId id="269" r:id="rId15"/>
    <p:sldId id="283"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66"/>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74860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66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30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29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08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564156046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564156046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4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18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17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234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916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83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00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42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63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67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078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8" r:id="rId8"/>
    <p:sldLayoutId id="2147483661"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901106" y="4191915"/>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500" dirty="0" smtClean="0">
                <a:solidFill>
                  <a:srgbClr val="F3F3F3"/>
                </a:solidFill>
              </a:rPr>
              <a:t>PowerPoint by</a:t>
            </a:r>
            <a:endParaRPr lang="es" sz="1500" dirty="0" smtClean="0">
              <a:solidFill>
                <a:srgbClr val="F3F3F3"/>
              </a:solidFill>
            </a:endParaRPr>
          </a:p>
          <a:p>
            <a:pPr marL="0" lvl="0" indent="0" algn="l" rtl="0">
              <a:spcBef>
                <a:spcPts val="0"/>
              </a:spcBef>
              <a:spcAft>
                <a:spcPts val="0"/>
              </a:spcAft>
              <a:buNone/>
            </a:pPr>
            <a:r>
              <a:rPr lang="es" sz="1500" dirty="0" smtClean="0">
                <a:solidFill>
                  <a:srgbClr val="F3F3F3"/>
                </a:solidFill>
              </a:rPr>
              <a:t>Hoang Anh Quan</a:t>
            </a:r>
            <a:endParaRPr sz="1500" dirty="0">
              <a:solidFill>
                <a:srgbClr val="F3F3F3"/>
              </a:solidFill>
            </a:endParaRPr>
          </a:p>
        </p:txBody>
      </p:sp>
      <p:sp>
        <p:nvSpPr>
          <p:cNvPr id="499" name="Google Shape;499;p23"/>
          <p:cNvSpPr txBox="1">
            <a:spLocks noGrp="1"/>
          </p:cNvSpPr>
          <p:nvPr>
            <p:ph type="ctrTitle"/>
          </p:nvPr>
        </p:nvSpPr>
        <p:spPr>
          <a:xfrm>
            <a:off x="632664" y="1460622"/>
            <a:ext cx="4475400" cy="17823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s" sz="5000" dirty="0" smtClean="0"/>
              <a:t>GAME PROJECT:</a:t>
            </a:r>
            <a:br>
              <a:rPr lang="es" sz="5000" dirty="0" smtClean="0"/>
            </a:br>
            <a:r>
              <a:rPr lang="es" sz="5000" dirty="0" smtClean="0"/>
              <a:t>FOOD INVADERS</a:t>
            </a:r>
            <a:endParaRPr sz="5000" dirty="0">
              <a:solidFill>
                <a:srgbClr val="F3F3F3"/>
              </a:solidFill>
            </a:endParaRPr>
          </a:p>
        </p:txBody>
      </p:sp>
      <p:sp>
        <p:nvSpPr>
          <p:cNvPr id="2" name="TextBox 1"/>
          <p:cNvSpPr txBox="1"/>
          <p:nvPr/>
        </p:nvSpPr>
        <p:spPr>
          <a:xfrm>
            <a:off x="1366194" y="3095956"/>
            <a:ext cx="1762585" cy="400110"/>
          </a:xfrm>
          <a:prstGeom prst="rect">
            <a:avLst/>
          </a:prstGeom>
          <a:noFill/>
        </p:spPr>
        <p:txBody>
          <a:bodyPr wrap="square" rtlCol="0">
            <a:spAutoFit/>
          </a:bodyPr>
          <a:lstStyle/>
          <a:p>
            <a:r>
              <a:rPr lang="en-US" sz="2000" dirty="0">
                <a:solidFill>
                  <a:schemeClr val="bg1"/>
                </a:solidFill>
                <a:latin typeface="Source Code Pro Light"/>
              </a:rPr>
              <a:t>s</a:t>
            </a:r>
            <a:r>
              <a:rPr lang="en-US" sz="2000" dirty="0" smtClean="0">
                <a:solidFill>
                  <a:schemeClr val="bg1"/>
                </a:solidFill>
                <a:latin typeface="Source Code Pro Light"/>
              </a:rPr>
              <a:t>cript </a:t>
            </a:r>
            <a:r>
              <a:rPr lang="en-US" sz="2000" dirty="0" err="1" smtClean="0">
                <a:solidFill>
                  <a:schemeClr val="bg1"/>
                </a:solidFill>
                <a:latin typeface="Source Code Pro Light"/>
              </a:rPr>
              <a:t>kiddiez</a:t>
            </a:r>
            <a:endParaRPr lang="en-US" sz="2000" dirty="0">
              <a:solidFill>
                <a:schemeClr val="bg1"/>
              </a:solidFill>
              <a:latin typeface="Source Code Pr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256854" y="157873"/>
            <a:ext cx="3700948"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ADVENTURE MODE</a:t>
            </a:r>
            <a:endParaRPr sz="3000" dirty="0">
              <a:solidFill>
                <a:srgbClr val="F3F3F3"/>
              </a:solidFill>
              <a:latin typeface="Teko"/>
              <a:ea typeface="Teko"/>
              <a:cs typeface="Teko"/>
              <a:sym typeface="Teko"/>
            </a:endParaRPr>
          </a:p>
        </p:txBody>
      </p:sp>
      <p:sp>
        <p:nvSpPr>
          <p:cNvPr id="632" name="Google Shape;632;p29"/>
          <p:cNvSpPr txBox="1">
            <a:spLocks noGrp="1"/>
          </p:cNvSpPr>
          <p:nvPr>
            <p:ph type="subTitle" idx="1"/>
          </p:nvPr>
        </p:nvSpPr>
        <p:spPr>
          <a:xfrm>
            <a:off x="10274" y="740087"/>
            <a:ext cx="4368429" cy="2720229"/>
          </a:xfrm>
          <a:prstGeom prst="rect">
            <a:avLst/>
          </a:prstGeom>
        </p:spPr>
        <p:txBody>
          <a:bodyPr spcFirstLastPara="1" wrap="square" lIns="91425" tIns="91425" rIns="91425" bIns="91425" anchor="t" anchorCtr="0">
            <a:noAutofit/>
          </a:bodyPr>
          <a:lstStyle/>
          <a:p>
            <a:pPr marL="0" lvl="0" indent="0" rtl="0">
              <a:spcBef>
                <a:spcPts val="1600"/>
              </a:spcBef>
              <a:spcAft>
                <a:spcPts val="0"/>
              </a:spcAft>
            </a:pPr>
            <a:r>
              <a:rPr lang="en-US" sz="1300" dirty="0" smtClean="0">
                <a:solidFill>
                  <a:srgbClr val="F3F3F3"/>
                </a:solidFill>
              </a:rPr>
              <a:t> </a:t>
            </a:r>
            <a:r>
              <a:rPr lang="en-US" sz="1400" dirty="0" smtClean="0"/>
              <a:t>In </a:t>
            </a:r>
            <a:r>
              <a:rPr lang="en-US" sz="1400" dirty="0"/>
              <a:t>adventure mode, there will have 150 waves in 10 levels across 15 planets, at the end of each chapter (planet) will have a boss which must be defeated in order to get to a new planet. Normal enemy will be flying around and shooting things (for example, pizza will shoot pepperoni), we will try to make different flying patterns so that the game won’t get tedious, we will also try to create some types of enemy that carrying gadget and slightly smarter than the rest, if </a:t>
            </a:r>
            <a:r>
              <a:rPr lang="en-US" sz="1400" dirty="0" smtClean="0"/>
              <a:t>possible.</a:t>
            </a:r>
            <a:endParaRPr lang="en-US" sz="1400" dirty="0"/>
          </a:p>
          <a:p>
            <a:pPr marL="0" lvl="0" indent="0" rtl="0">
              <a:spcBef>
                <a:spcPts val="1600"/>
              </a:spcBef>
              <a:spcAft>
                <a:spcPts val="0"/>
              </a:spcAft>
            </a:pPr>
            <a:endParaRPr lang="en-US" sz="1300" dirty="0" smtClean="0">
              <a:solidFill>
                <a:srgbClr val="F3F3F3"/>
              </a:solidFill>
            </a:endParaRPr>
          </a:p>
        </p:txBody>
      </p:sp>
      <p:sp>
        <p:nvSpPr>
          <p:cNvPr id="633" name="Google Shape;633;p29"/>
          <p:cNvSpPr txBox="1">
            <a:spLocks noGrp="1"/>
          </p:cNvSpPr>
          <p:nvPr>
            <p:ph type="subTitle" idx="2"/>
          </p:nvPr>
        </p:nvSpPr>
        <p:spPr>
          <a:xfrm>
            <a:off x="4653688" y="2518877"/>
            <a:ext cx="4382744" cy="2546283"/>
          </a:xfrm>
          <a:prstGeom prst="rect">
            <a:avLst/>
          </a:prstGeom>
        </p:spPr>
        <p:txBody>
          <a:bodyPr spcFirstLastPara="1" wrap="square" lIns="91425" tIns="91425" rIns="91425" bIns="91425" anchor="t" anchorCtr="0">
            <a:noAutofit/>
          </a:bodyPr>
          <a:lstStyle/>
          <a:p>
            <a:pPr marL="0" indent="0" algn="l">
              <a:spcBef>
                <a:spcPts val="1600"/>
              </a:spcBef>
            </a:pPr>
            <a:r>
              <a:rPr lang="en-US" sz="1300" dirty="0"/>
              <a:t>There will be a special feature in survival mode, the capability of the spacecraft to face in any direction (it can only face up in adventure mode). The gameplay will be endless, difficulty will increase each time player get to a new chapter: enemy will fly and shooting </a:t>
            </a:r>
            <a:r>
              <a:rPr lang="en-US" sz="1300" dirty="0" smtClean="0"/>
              <a:t>faster.</a:t>
            </a:r>
            <a:endParaRPr lang="en-US" sz="1300" dirty="0"/>
          </a:p>
          <a:p>
            <a:pPr marL="0" lvl="0" indent="0" algn="l" rtl="0">
              <a:spcBef>
                <a:spcPts val="1600"/>
              </a:spcBef>
              <a:spcAft>
                <a:spcPts val="0"/>
              </a:spcAft>
              <a:buNone/>
            </a:pPr>
            <a:endParaRPr sz="1300" dirty="0">
              <a:solidFill>
                <a:srgbClr val="F3F3F3"/>
              </a:solidFill>
            </a:endParaRPr>
          </a:p>
        </p:txBody>
      </p:sp>
      <p:sp>
        <p:nvSpPr>
          <p:cNvPr id="634" name="Google Shape;634;p29"/>
          <p:cNvSpPr txBox="1">
            <a:spLocks noGrp="1"/>
          </p:cNvSpPr>
          <p:nvPr>
            <p:ph type="ctrTitle" idx="3"/>
          </p:nvPr>
        </p:nvSpPr>
        <p:spPr>
          <a:xfrm>
            <a:off x="4982966" y="1572677"/>
            <a:ext cx="3077286" cy="94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000" dirty="0" smtClean="0">
                <a:solidFill>
                  <a:srgbClr val="F3F3F3"/>
                </a:solidFill>
                <a:latin typeface="Teko"/>
                <a:ea typeface="Teko"/>
                <a:cs typeface="Teko"/>
                <a:sym typeface="Teko"/>
              </a:rPr>
              <a:t>SURVIVAL MODE</a:t>
            </a:r>
            <a:endParaRPr sz="3000" dirty="0">
              <a:solidFill>
                <a:srgbClr val="F3F3F3"/>
              </a:solidFill>
              <a:latin typeface="Teko"/>
              <a:ea typeface="Teko"/>
              <a:cs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grpSp>
        <p:nvGrpSpPr>
          <p:cNvPr id="642" name="Google Shape;642;p29"/>
          <p:cNvGrpSpPr/>
          <p:nvPr/>
        </p:nvGrpSpPr>
        <p:grpSpPr>
          <a:xfrm>
            <a:off x="4322519" y="915930"/>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4162949" y="3751162"/>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3"/>
        <p:cNvGrpSpPr/>
        <p:nvPr/>
      </p:nvGrpSpPr>
      <p:grpSpPr>
        <a:xfrm>
          <a:off x="0" y="0"/>
          <a:ext cx="0" cy="0"/>
          <a:chOff x="0" y="0"/>
          <a:chExt cx="0" cy="0"/>
        </a:xfrm>
      </p:grpSpPr>
      <p:pic>
        <p:nvPicPr>
          <p:cNvPr id="18" name="Picture 17"/>
          <p:cNvPicPr/>
          <p:nvPr/>
        </p:nvPicPr>
        <p:blipFill>
          <a:blip r:embed="rId4" cstate="print">
            <a:extLst>
              <a:ext uri="{28A0092B-C50C-407E-A947-70E740481C1C}">
                <a14:useLocalDpi xmlns:a14="http://schemas.microsoft.com/office/drawing/2010/main" val="0"/>
              </a:ext>
            </a:extLst>
          </a:blip>
          <a:stretch>
            <a:fillRect/>
          </a:stretch>
        </p:blipFill>
        <p:spPr>
          <a:xfrm>
            <a:off x="347384" y="1085214"/>
            <a:ext cx="2798445" cy="1574165"/>
          </a:xfrm>
          <a:prstGeom prst="rect">
            <a:avLst/>
          </a:prstGeom>
        </p:spPr>
      </p:pic>
      <p:pic>
        <p:nvPicPr>
          <p:cNvPr id="19" name="Picture 18"/>
          <p:cNvPicPr/>
          <p:nvPr/>
        </p:nvPicPr>
        <p:blipFill>
          <a:blip r:embed="rId5">
            <a:extLst>
              <a:ext uri="{28A0092B-C50C-407E-A947-70E740481C1C}">
                <a14:useLocalDpi xmlns:a14="http://schemas.microsoft.com/office/drawing/2010/main" val="0"/>
              </a:ext>
            </a:extLst>
          </a:blip>
          <a:stretch>
            <a:fillRect/>
          </a:stretch>
        </p:blipFill>
        <p:spPr>
          <a:xfrm>
            <a:off x="4016385" y="1085214"/>
            <a:ext cx="1398905" cy="1398905"/>
          </a:xfrm>
          <a:prstGeom prst="rect">
            <a:avLst/>
          </a:prstGeom>
        </p:spPr>
      </p:pic>
      <p:pic>
        <p:nvPicPr>
          <p:cNvPr id="20" name="Picture 19"/>
          <p:cNvPicPr/>
          <p:nvPr/>
        </p:nvPicPr>
        <p:blipFill>
          <a:blip r:embed="rId6" cstate="print">
            <a:extLst>
              <a:ext uri="{28A0092B-C50C-407E-A947-70E740481C1C}">
                <a14:useLocalDpi xmlns:a14="http://schemas.microsoft.com/office/drawing/2010/main" val="0"/>
              </a:ext>
            </a:extLst>
          </a:blip>
          <a:stretch>
            <a:fillRect/>
          </a:stretch>
        </p:blipFill>
        <p:spPr>
          <a:xfrm>
            <a:off x="5892140" y="1085214"/>
            <a:ext cx="2784475" cy="1806575"/>
          </a:xfrm>
          <a:prstGeom prst="rect">
            <a:avLst/>
          </a:prstGeom>
        </p:spPr>
      </p:pic>
      <p:sp>
        <p:nvSpPr>
          <p:cNvPr id="5" name="TextBox 4"/>
          <p:cNvSpPr txBox="1"/>
          <p:nvPr/>
        </p:nvSpPr>
        <p:spPr>
          <a:xfrm>
            <a:off x="2363057" y="3038117"/>
            <a:ext cx="3924728" cy="1384995"/>
          </a:xfrm>
          <a:prstGeom prst="rect">
            <a:avLst/>
          </a:prstGeom>
          <a:noFill/>
        </p:spPr>
        <p:txBody>
          <a:bodyPr wrap="square" rtlCol="0">
            <a:spAutoFit/>
          </a:bodyPr>
          <a:lstStyle/>
          <a:p>
            <a:r>
              <a:rPr lang="en-US" dirty="0">
                <a:solidFill>
                  <a:schemeClr val="bg1"/>
                </a:solidFill>
                <a:latin typeface="Source Code Pro Light"/>
              </a:rPr>
              <a:t>This game will have several different types of ammo that resemble boxes with the </a:t>
            </a:r>
            <a:r>
              <a:rPr lang="en-US" dirty="0" smtClean="0">
                <a:solidFill>
                  <a:schemeClr val="bg1"/>
                </a:solidFill>
                <a:latin typeface="Source Code Pro Light"/>
              </a:rPr>
              <a:t>ammo’s </a:t>
            </a:r>
            <a:r>
              <a:rPr lang="en-US" dirty="0">
                <a:solidFill>
                  <a:schemeClr val="bg1"/>
                </a:solidFill>
                <a:latin typeface="Source Code Pro Light"/>
              </a:rPr>
              <a:t>logo on it, these boxes will be drop randomly while fighting with enemy. Player can upgrade their ammo by eating these boxes or the “power up”- might look like </a:t>
            </a:r>
            <a:r>
              <a:rPr lang="en-US" dirty="0" smtClean="0">
                <a:solidFill>
                  <a:schemeClr val="bg1"/>
                </a:solidFill>
                <a:latin typeface="Source Code Pro Light"/>
              </a:rPr>
              <a:t>this: </a:t>
            </a:r>
            <a:endParaRPr lang="en-US" dirty="0">
              <a:solidFill>
                <a:schemeClr val="bg1"/>
              </a:solidFill>
              <a:latin typeface="Source Code Pro Light"/>
            </a:endParaRPr>
          </a:p>
        </p:txBody>
      </p:sp>
      <p:pic>
        <p:nvPicPr>
          <p:cNvPr id="27" name="Picture 26"/>
          <p:cNvPicPr/>
          <p:nvPr/>
        </p:nvPicPr>
        <p:blipFill>
          <a:blip r:embed="rId7">
            <a:extLst>
              <a:ext uri="{28A0092B-C50C-407E-A947-70E740481C1C}">
                <a14:useLocalDpi xmlns:a14="http://schemas.microsoft.com/office/drawing/2010/main" val="0"/>
              </a:ext>
            </a:extLst>
          </a:blip>
          <a:stretch>
            <a:fillRect/>
          </a:stretch>
        </p:blipFill>
        <p:spPr>
          <a:xfrm>
            <a:off x="3899246" y="4206855"/>
            <a:ext cx="893445" cy="725170"/>
          </a:xfrm>
          <a:prstGeom prst="rect">
            <a:avLst/>
          </a:prstGeom>
        </p:spPr>
      </p:pic>
      <p:sp>
        <p:nvSpPr>
          <p:cNvPr id="8" name="TextBox 7"/>
          <p:cNvSpPr txBox="1"/>
          <p:nvPr/>
        </p:nvSpPr>
        <p:spPr>
          <a:xfrm>
            <a:off x="2671279" y="531216"/>
            <a:ext cx="4345969" cy="553998"/>
          </a:xfrm>
          <a:prstGeom prst="rect">
            <a:avLst/>
          </a:prstGeom>
          <a:noFill/>
        </p:spPr>
        <p:txBody>
          <a:bodyPr wrap="square" rtlCol="0">
            <a:spAutoFit/>
          </a:bodyPr>
          <a:lstStyle/>
          <a:p>
            <a:r>
              <a:rPr lang="en-US" sz="3000" dirty="0" smtClean="0">
                <a:solidFill>
                  <a:schemeClr val="bg1"/>
                </a:solidFill>
                <a:latin typeface="Source Code Pro Light"/>
              </a:rPr>
              <a:t>GRAPHIC PROTOTYPES</a:t>
            </a:r>
            <a:endParaRPr lang="en-US" sz="3000" dirty="0">
              <a:solidFill>
                <a:schemeClr val="bg1"/>
              </a:solidFill>
              <a:latin typeface="Source Code Pro Ligh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8" name="TextBox 7"/>
          <p:cNvSpPr txBox="1"/>
          <p:nvPr/>
        </p:nvSpPr>
        <p:spPr>
          <a:xfrm>
            <a:off x="2671280" y="531216"/>
            <a:ext cx="4356242" cy="553998"/>
          </a:xfrm>
          <a:prstGeom prst="rect">
            <a:avLst/>
          </a:prstGeom>
          <a:noFill/>
        </p:spPr>
        <p:txBody>
          <a:bodyPr wrap="square" rtlCol="0">
            <a:spAutoFit/>
          </a:bodyPr>
          <a:lstStyle/>
          <a:p>
            <a:r>
              <a:rPr lang="en-US" sz="3000" dirty="0">
                <a:solidFill>
                  <a:schemeClr val="bg1"/>
                </a:solidFill>
                <a:latin typeface="Source Code Pro Light"/>
              </a:rPr>
              <a:t>GRAPHIC PROTOTYPES</a:t>
            </a:r>
          </a:p>
        </p:txBody>
      </p:sp>
      <p:pic>
        <p:nvPicPr>
          <p:cNvPr id="9" name="Picture 8"/>
          <p:cNvPicPr/>
          <p:nvPr/>
        </p:nvPicPr>
        <p:blipFill>
          <a:blip r:embed="rId3"/>
          <a:stretch>
            <a:fillRect/>
          </a:stretch>
        </p:blipFill>
        <p:spPr>
          <a:xfrm>
            <a:off x="490547" y="1183569"/>
            <a:ext cx="4225290" cy="207772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5316404" y="1183569"/>
            <a:ext cx="2887980" cy="1259840"/>
          </a:xfrm>
          <a:prstGeom prst="rect">
            <a:avLst/>
          </a:prstGeom>
        </p:spPr>
      </p:pic>
      <p:sp>
        <p:nvSpPr>
          <p:cNvPr id="2" name="TextBox 1"/>
          <p:cNvSpPr txBox="1"/>
          <p:nvPr/>
        </p:nvSpPr>
        <p:spPr>
          <a:xfrm>
            <a:off x="2404151" y="3359644"/>
            <a:ext cx="4623371" cy="1600438"/>
          </a:xfrm>
          <a:prstGeom prst="rect">
            <a:avLst/>
          </a:prstGeom>
          <a:noFill/>
        </p:spPr>
        <p:txBody>
          <a:bodyPr wrap="square" rtlCol="0">
            <a:spAutoFit/>
          </a:bodyPr>
          <a:lstStyle/>
          <a:p>
            <a:r>
              <a:rPr lang="en-US" dirty="0">
                <a:solidFill>
                  <a:schemeClr val="bg1"/>
                </a:solidFill>
                <a:latin typeface="Source Code Pro Light"/>
              </a:rPr>
              <a:t>We will also try to add some skills into the game for the player such as time manipulating, invincibility, etc. each skill can last for about 10 or 15 seconds (with some cool animation and art). Along with this, there will be some more features added to our game to make it more interesting such as customizing the spacecraft.</a:t>
            </a:r>
          </a:p>
          <a:p>
            <a:endParaRPr lang="en-US" dirty="0">
              <a:solidFill>
                <a:schemeClr val="bg1"/>
              </a:solidFill>
              <a:latin typeface="Source Code Pro Light"/>
            </a:endParaRPr>
          </a:p>
        </p:txBody>
      </p:sp>
    </p:spTree>
    <p:extLst>
      <p:ext uri="{BB962C8B-B14F-4D97-AF65-F5344CB8AC3E}">
        <p14:creationId xmlns:p14="http://schemas.microsoft.com/office/powerpoint/2010/main" val="1300832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grpSp>
        <p:nvGrpSpPr>
          <p:cNvPr id="1714" name="Google Shape;1714;p42"/>
          <p:cNvGrpSpPr/>
          <p:nvPr/>
        </p:nvGrpSpPr>
        <p:grpSpPr>
          <a:xfrm>
            <a:off x="2686812" y="1287852"/>
            <a:ext cx="3686768" cy="1986186"/>
            <a:chOff x="751575" y="1144325"/>
            <a:chExt cx="6340100" cy="3415625"/>
          </a:xfrm>
        </p:grpSpPr>
        <p:sp>
          <p:nvSpPr>
            <p:cNvPr id="1715" name="Google Shape;1715;p42"/>
            <p:cNvSpPr/>
            <p:nvPr/>
          </p:nvSpPr>
          <p:spPr>
            <a:xfrm>
              <a:off x="751575" y="1660150"/>
              <a:ext cx="1031700" cy="893300"/>
            </a:xfrm>
            <a:custGeom>
              <a:avLst/>
              <a:gdLst/>
              <a:ahLst/>
              <a:cxnLst/>
              <a:rect l="l" t="t" r="r" b="b"/>
              <a:pathLst>
                <a:path w="41268" h="35732" fill="none" extrusionOk="0">
                  <a:moveTo>
                    <a:pt x="30957" y="1"/>
                  </a:moveTo>
                  <a:lnTo>
                    <a:pt x="10323" y="1"/>
                  </a:lnTo>
                  <a:lnTo>
                    <a:pt x="0" y="17872"/>
                  </a:lnTo>
                  <a:lnTo>
                    <a:pt x="10323" y="35731"/>
                  </a:lnTo>
                  <a:lnTo>
                    <a:pt x="30957" y="35731"/>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4276725" y="1660150"/>
              <a:ext cx="1031700" cy="893300"/>
            </a:xfrm>
            <a:custGeom>
              <a:avLst/>
              <a:gdLst/>
              <a:ahLst/>
              <a:cxnLst/>
              <a:rect l="l" t="t" r="r" b="b"/>
              <a:pathLst>
                <a:path w="41268" h="35732" fill="none" extrusionOk="0">
                  <a:moveTo>
                    <a:pt x="30944" y="1"/>
                  </a:moveTo>
                  <a:lnTo>
                    <a:pt x="10311" y="1"/>
                  </a:lnTo>
                  <a:lnTo>
                    <a:pt x="0" y="17872"/>
                  </a:lnTo>
                  <a:lnTo>
                    <a:pt x="10311" y="35731"/>
                  </a:lnTo>
                  <a:lnTo>
                    <a:pt x="30944" y="35731"/>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1632925" y="2169450"/>
              <a:ext cx="1031700" cy="893275"/>
            </a:xfrm>
            <a:custGeom>
              <a:avLst/>
              <a:gdLst/>
              <a:ahLst/>
              <a:cxnLst/>
              <a:rect l="l" t="t" r="r" b="b"/>
              <a:pathLst>
                <a:path w="41268" h="35731" fill="none" extrusionOk="0">
                  <a:moveTo>
                    <a:pt x="30945" y="0"/>
                  </a:moveTo>
                  <a:lnTo>
                    <a:pt x="10312" y="0"/>
                  </a:lnTo>
                  <a:lnTo>
                    <a:pt x="1" y="17860"/>
                  </a:lnTo>
                  <a:lnTo>
                    <a:pt x="10312" y="35731"/>
                  </a:lnTo>
                  <a:lnTo>
                    <a:pt x="30945" y="35731"/>
                  </a:lnTo>
                  <a:lnTo>
                    <a:pt x="41268" y="17860"/>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1633825" y="1144325"/>
              <a:ext cx="1031400" cy="893275"/>
            </a:xfrm>
            <a:custGeom>
              <a:avLst/>
              <a:gdLst/>
              <a:ahLst/>
              <a:cxnLst/>
              <a:rect l="l" t="t" r="r" b="b"/>
              <a:pathLst>
                <a:path w="41256" h="35731" fill="none" extrusionOk="0">
                  <a:moveTo>
                    <a:pt x="30945" y="0"/>
                  </a:moveTo>
                  <a:lnTo>
                    <a:pt x="10311" y="0"/>
                  </a:lnTo>
                  <a:lnTo>
                    <a:pt x="0" y="17871"/>
                  </a:lnTo>
                  <a:lnTo>
                    <a:pt x="10311" y="35731"/>
                  </a:lnTo>
                  <a:lnTo>
                    <a:pt x="30945" y="35731"/>
                  </a:lnTo>
                  <a:lnTo>
                    <a:pt x="41256"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2515175" y="1660150"/>
              <a:ext cx="1031700" cy="893300"/>
            </a:xfrm>
            <a:custGeom>
              <a:avLst/>
              <a:gdLst/>
              <a:ahLst/>
              <a:cxnLst/>
              <a:rect l="l" t="t" r="r" b="b"/>
              <a:pathLst>
                <a:path w="41268" h="35732" fill="none" extrusionOk="0">
                  <a:moveTo>
                    <a:pt x="30957" y="1"/>
                  </a:moveTo>
                  <a:lnTo>
                    <a:pt x="10324" y="1"/>
                  </a:lnTo>
                  <a:lnTo>
                    <a:pt x="1" y="17872"/>
                  </a:lnTo>
                  <a:lnTo>
                    <a:pt x="10324" y="35731"/>
                  </a:lnTo>
                  <a:lnTo>
                    <a:pt x="30957" y="35731"/>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3396550" y="2169450"/>
              <a:ext cx="1031700" cy="893275"/>
            </a:xfrm>
            <a:custGeom>
              <a:avLst/>
              <a:gdLst/>
              <a:ahLst/>
              <a:cxnLst/>
              <a:rect l="l" t="t" r="r" b="b"/>
              <a:pathLst>
                <a:path w="41268" h="35731" fill="none" extrusionOk="0">
                  <a:moveTo>
                    <a:pt x="30945" y="0"/>
                  </a:moveTo>
                  <a:lnTo>
                    <a:pt x="10323" y="0"/>
                  </a:lnTo>
                  <a:lnTo>
                    <a:pt x="0" y="17860"/>
                  </a:lnTo>
                  <a:lnTo>
                    <a:pt x="10323" y="35731"/>
                  </a:lnTo>
                  <a:lnTo>
                    <a:pt x="30945" y="35731"/>
                  </a:lnTo>
                  <a:lnTo>
                    <a:pt x="41267" y="17860"/>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3397425" y="1144325"/>
              <a:ext cx="1031425" cy="893275"/>
            </a:xfrm>
            <a:custGeom>
              <a:avLst/>
              <a:gdLst/>
              <a:ahLst/>
              <a:cxnLst/>
              <a:rect l="l" t="t" r="r" b="b"/>
              <a:pathLst>
                <a:path w="41257" h="35731" fill="none" extrusionOk="0">
                  <a:moveTo>
                    <a:pt x="30945" y="0"/>
                  </a:moveTo>
                  <a:lnTo>
                    <a:pt x="10312" y="0"/>
                  </a:lnTo>
                  <a:lnTo>
                    <a:pt x="1" y="17871"/>
                  </a:lnTo>
                  <a:lnTo>
                    <a:pt x="10312" y="35731"/>
                  </a:lnTo>
                  <a:lnTo>
                    <a:pt x="30945" y="35731"/>
                  </a:lnTo>
                  <a:lnTo>
                    <a:pt x="41256"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6059975" y="2696000"/>
              <a:ext cx="1031700" cy="893575"/>
            </a:xfrm>
            <a:custGeom>
              <a:avLst/>
              <a:gdLst/>
              <a:ahLst/>
              <a:cxnLst/>
              <a:rect l="l" t="t" r="r" b="b"/>
              <a:pathLst>
                <a:path w="41268" h="35743" fill="none" extrusionOk="0">
                  <a:moveTo>
                    <a:pt x="30957" y="0"/>
                  </a:moveTo>
                  <a:lnTo>
                    <a:pt x="10323" y="0"/>
                  </a:lnTo>
                  <a:lnTo>
                    <a:pt x="0" y="17872"/>
                  </a:lnTo>
                  <a:lnTo>
                    <a:pt x="10323" y="35743"/>
                  </a:lnTo>
                  <a:lnTo>
                    <a:pt x="30957"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4298750" y="2696000"/>
              <a:ext cx="1031700" cy="893575"/>
            </a:xfrm>
            <a:custGeom>
              <a:avLst/>
              <a:gdLst/>
              <a:ahLst/>
              <a:cxnLst/>
              <a:rect l="l" t="t" r="r" b="b"/>
              <a:pathLst>
                <a:path w="41268" h="35743" fill="none" extrusionOk="0">
                  <a:moveTo>
                    <a:pt x="30944" y="0"/>
                  </a:moveTo>
                  <a:lnTo>
                    <a:pt x="10311" y="0"/>
                  </a:lnTo>
                  <a:lnTo>
                    <a:pt x="0" y="17872"/>
                  </a:lnTo>
                  <a:lnTo>
                    <a:pt x="10311" y="35743"/>
                  </a:lnTo>
                  <a:lnTo>
                    <a:pt x="30944"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5179800" y="3205275"/>
              <a:ext cx="1031700" cy="893300"/>
            </a:xfrm>
            <a:custGeom>
              <a:avLst/>
              <a:gdLst/>
              <a:ahLst/>
              <a:cxnLst/>
              <a:rect l="l" t="t" r="r" b="b"/>
              <a:pathLst>
                <a:path w="41268" h="35732" fill="none" extrusionOk="0">
                  <a:moveTo>
                    <a:pt x="30957" y="1"/>
                  </a:moveTo>
                  <a:lnTo>
                    <a:pt x="10323" y="1"/>
                  </a:lnTo>
                  <a:lnTo>
                    <a:pt x="1" y="17872"/>
                  </a:lnTo>
                  <a:lnTo>
                    <a:pt x="10323" y="35732"/>
                  </a:lnTo>
                  <a:lnTo>
                    <a:pt x="30957" y="35732"/>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5180700" y="2180150"/>
              <a:ext cx="1031700" cy="893600"/>
            </a:xfrm>
            <a:custGeom>
              <a:avLst/>
              <a:gdLst/>
              <a:ahLst/>
              <a:cxnLst/>
              <a:rect l="l" t="t" r="r" b="b"/>
              <a:pathLst>
                <a:path w="41268" h="35744" fill="none" extrusionOk="0">
                  <a:moveTo>
                    <a:pt x="30945" y="1"/>
                  </a:moveTo>
                  <a:lnTo>
                    <a:pt x="10323" y="1"/>
                  </a:lnTo>
                  <a:lnTo>
                    <a:pt x="0" y="17872"/>
                  </a:lnTo>
                  <a:lnTo>
                    <a:pt x="10323" y="35743"/>
                  </a:lnTo>
                  <a:lnTo>
                    <a:pt x="30945"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3395950" y="3157375"/>
              <a:ext cx="1031700" cy="893575"/>
            </a:xfrm>
            <a:custGeom>
              <a:avLst/>
              <a:gdLst/>
              <a:ahLst/>
              <a:cxnLst/>
              <a:rect l="l" t="t" r="r" b="b"/>
              <a:pathLst>
                <a:path w="41268" h="35743" fill="none" extrusionOk="0">
                  <a:moveTo>
                    <a:pt x="30945" y="0"/>
                  </a:moveTo>
                  <a:lnTo>
                    <a:pt x="10323" y="0"/>
                  </a:lnTo>
                  <a:lnTo>
                    <a:pt x="0" y="17871"/>
                  </a:lnTo>
                  <a:lnTo>
                    <a:pt x="10323" y="35743"/>
                  </a:lnTo>
                  <a:lnTo>
                    <a:pt x="30945" y="35743"/>
                  </a:lnTo>
                  <a:lnTo>
                    <a:pt x="41267"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1634725" y="3157375"/>
              <a:ext cx="1031400" cy="893575"/>
            </a:xfrm>
            <a:custGeom>
              <a:avLst/>
              <a:gdLst/>
              <a:ahLst/>
              <a:cxnLst/>
              <a:rect l="l" t="t" r="r" b="b"/>
              <a:pathLst>
                <a:path w="41256" h="35743" fill="none" extrusionOk="0">
                  <a:moveTo>
                    <a:pt x="30944" y="0"/>
                  </a:moveTo>
                  <a:lnTo>
                    <a:pt x="10311" y="0"/>
                  </a:lnTo>
                  <a:lnTo>
                    <a:pt x="0" y="17871"/>
                  </a:lnTo>
                  <a:lnTo>
                    <a:pt x="10311" y="35743"/>
                  </a:lnTo>
                  <a:lnTo>
                    <a:pt x="30944" y="35743"/>
                  </a:lnTo>
                  <a:lnTo>
                    <a:pt x="41255"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515775" y="3666650"/>
              <a:ext cx="1031700" cy="893300"/>
            </a:xfrm>
            <a:custGeom>
              <a:avLst/>
              <a:gdLst/>
              <a:ahLst/>
              <a:cxnLst/>
              <a:rect l="l" t="t" r="r" b="b"/>
              <a:pathLst>
                <a:path w="41268" h="35732" fill="none" extrusionOk="0">
                  <a:moveTo>
                    <a:pt x="30957" y="1"/>
                  </a:moveTo>
                  <a:lnTo>
                    <a:pt x="10323" y="1"/>
                  </a:lnTo>
                  <a:lnTo>
                    <a:pt x="1" y="17872"/>
                  </a:lnTo>
                  <a:lnTo>
                    <a:pt x="10323" y="35731"/>
                  </a:lnTo>
                  <a:lnTo>
                    <a:pt x="30957" y="35731"/>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2516675" y="2641525"/>
              <a:ext cx="1031700" cy="893600"/>
            </a:xfrm>
            <a:custGeom>
              <a:avLst/>
              <a:gdLst/>
              <a:ahLst/>
              <a:cxnLst/>
              <a:rect l="l" t="t" r="r" b="b"/>
              <a:pathLst>
                <a:path w="41268" h="35744" fill="none" extrusionOk="0">
                  <a:moveTo>
                    <a:pt x="30945" y="1"/>
                  </a:moveTo>
                  <a:lnTo>
                    <a:pt x="10311" y="1"/>
                  </a:lnTo>
                  <a:lnTo>
                    <a:pt x="0" y="17872"/>
                  </a:lnTo>
                  <a:lnTo>
                    <a:pt x="10311" y="35743"/>
                  </a:lnTo>
                  <a:lnTo>
                    <a:pt x="30945"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4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dirty="0" smtClean="0">
                <a:solidFill>
                  <a:srgbClr val="F3F3F3"/>
                </a:solidFill>
              </a:rPr>
              <a:t>RISKS</a:t>
            </a:r>
            <a:endParaRPr sz="3000" dirty="0">
              <a:solidFill>
                <a:srgbClr val="F3F3F3"/>
              </a:solidFill>
            </a:endParaRPr>
          </a:p>
        </p:txBody>
      </p:sp>
      <p:sp>
        <p:nvSpPr>
          <p:cNvPr id="1731" name="Google Shape;1731;p42"/>
          <p:cNvSpPr txBox="1">
            <a:spLocks noGrp="1"/>
          </p:cNvSpPr>
          <p:nvPr>
            <p:ph type="subTitle" idx="4294967295"/>
          </p:nvPr>
        </p:nvSpPr>
        <p:spPr>
          <a:xfrm>
            <a:off x="4689990" y="3620350"/>
            <a:ext cx="2376146" cy="1444129"/>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300" dirty="0" smtClean="0"/>
              <a:t>Risk </a:t>
            </a:r>
            <a:r>
              <a:rPr lang="en-US" sz="1300" dirty="0"/>
              <a:t>of errors. A product that solves all other factors, but includes bugs and </a:t>
            </a:r>
            <a:r>
              <a:rPr lang="en-US" sz="1300" dirty="0" smtClean="0"/>
              <a:t>other malfunctions.</a:t>
            </a:r>
            <a:endParaRPr sz="1300" dirty="0">
              <a:solidFill>
                <a:srgbClr val="F3F3F3"/>
              </a:solidFill>
            </a:endParaRPr>
          </a:p>
        </p:txBody>
      </p:sp>
      <p:sp>
        <p:nvSpPr>
          <p:cNvPr id="1732" name="Google Shape;1732;p42"/>
          <p:cNvSpPr txBox="1">
            <a:spLocks noGrp="1"/>
          </p:cNvSpPr>
          <p:nvPr>
            <p:ph type="subTitle" idx="4294967295"/>
          </p:nvPr>
        </p:nvSpPr>
        <p:spPr>
          <a:xfrm>
            <a:off x="6442819" y="1855313"/>
            <a:ext cx="2783359" cy="2854006"/>
          </a:xfrm>
          <a:prstGeom prst="rect">
            <a:avLst/>
          </a:prstGeom>
        </p:spPr>
        <p:txBody>
          <a:bodyPr spcFirstLastPara="1" wrap="square" lIns="91425" tIns="91425" rIns="91425" bIns="91425" anchor="t" anchorCtr="0">
            <a:noAutofit/>
          </a:bodyPr>
          <a:lstStyle/>
          <a:p>
            <a:pPr marL="0" indent="0" algn="ctr">
              <a:spcAft>
                <a:spcPts val="1600"/>
              </a:spcAft>
              <a:buClr>
                <a:schemeClr val="dk1"/>
              </a:buClr>
              <a:buSzPts val="1100"/>
              <a:buNone/>
            </a:pPr>
            <a:r>
              <a:rPr lang="en-US" sz="1300" dirty="0" smtClean="0"/>
              <a:t>The </a:t>
            </a:r>
            <a:r>
              <a:rPr lang="en-US" sz="1300" dirty="0"/>
              <a:t>aspects of technical risk are things like rendering engines, path finding, etc. </a:t>
            </a:r>
            <a:r>
              <a:rPr lang="en-US" sz="1300" dirty="0" smtClean="0"/>
              <a:t>In game, technical </a:t>
            </a:r>
            <a:r>
              <a:rPr lang="en-US" sz="1300" dirty="0"/>
              <a:t>risk also fluctuates wildly with the addition of new game mechanics. </a:t>
            </a:r>
          </a:p>
          <a:p>
            <a:pPr marL="0" lvl="0" indent="0" algn="l" rtl="0">
              <a:spcBef>
                <a:spcPts val="0"/>
              </a:spcBef>
              <a:spcAft>
                <a:spcPts val="1600"/>
              </a:spcAft>
              <a:buClr>
                <a:schemeClr val="dk1"/>
              </a:buClr>
              <a:buSzPts val="1100"/>
              <a:buFont typeface="Arial"/>
              <a:buNone/>
            </a:pPr>
            <a:endParaRPr sz="1300" dirty="0">
              <a:solidFill>
                <a:srgbClr val="F3F3F3"/>
              </a:solidFill>
            </a:endParaRPr>
          </a:p>
        </p:txBody>
      </p:sp>
      <p:sp>
        <p:nvSpPr>
          <p:cNvPr id="1733" name="Google Shape;1733;p42"/>
          <p:cNvSpPr txBox="1"/>
          <p:nvPr/>
        </p:nvSpPr>
        <p:spPr>
          <a:xfrm>
            <a:off x="5165724" y="3279623"/>
            <a:ext cx="1440560" cy="495900"/>
          </a:xfrm>
          <a:prstGeom prst="rect">
            <a:avLst/>
          </a:prstGeom>
          <a:noFill/>
          <a:ln>
            <a:noFill/>
          </a:ln>
        </p:spPr>
        <p:txBody>
          <a:bodyPr spcFirstLastPara="1" wrap="square" lIns="91425" tIns="91425" rIns="91425" bIns="91425" anchor="b" anchorCtr="0">
            <a:noAutofit/>
          </a:bodyPr>
          <a:lstStyle/>
          <a:p>
            <a:pPr lvl="0" fontAlgn="base"/>
            <a:r>
              <a:rPr lang="en-US" sz="1500" dirty="0" smtClean="0">
                <a:solidFill>
                  <a:schemeClr val="bg1"/>
                </a:solidFill>
                <a:latin typeface="Teko"/>
              </a:rPr>
              <a:t>QUALITY RISK</a:t>
            </a:r>
            <a:endParaRPr lang="en-US" sz="1500" dirty="0">
              <a:solidFill>
                <a:schemeClr val="bg1"/>
              </a:solidFill>
              <a:latin typeface="Teko"/>
            </a:endParaRPr>
          </a:p>
        </p:txBody>
      </p:sp>
      <p:sp>
        <p:nvSpPr>
          <p:cNvPr id="1734" name="Google Shape;1734;p42"/>
          <p:cNvSpPr txBox="1"/>
          <p:nvPr/>
        </p:nvSpPr>
        <p:spPr>
          <a:xfrm>
            <a:off x="-50042" y="1876815"/>
            <a:ext cx="2120757" cy="495900"/>
          </a:xfrm>
          <a:prstGeom prst="rect">
            <a:avLst/>
          </a:prstGeom>
          <a:noFill/>
          <a:ln>
            <a:noFill/>
          </a:ln>
        </p:spPr>
        <p:txBody>
          <a:bodyPr spcFirstLastPara="1" wrap="square" lIns="91425" tIns="91425" rIns="91425" bIns="91425" anchor="b" anchorCtr="0">
            <a:noAutofit/>
          </a:bodyPr>
          <a:lstStyle/>
          <a:p>
            <a:pPr lvl="0" algn="ctr"/>
            <a:r>
              <a:rPr lang="en-US" sz="1500" dirty="0" smtClean="0">
                <a:solidFill>
                  <a:schemeClr val="bg1"/>
                </a:solidFill>
                <a:latin typeface="Teko"/>
              </a:rPr>
              <a:t>DESIGN RISK</a:t>
            </a:r>
          </a:p>
        </p:txBody>
      </p:sp>
      <p:sp>
        <p:nvSpPr>
          <p:cNvPr id="1735" name="Google Shape;1735;p42"/>
          <p:cNvSpPr txBox="1"/>
          <p:nvPr/>
        </p:nvSpPr>
        <p:spPr>
          <a:xfrm>
            <a:off x="7048078" y="1533445"/>
            <a:ext cx="1590493" cy="495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TECHNICAL RISK</a:t>
            </a:r>
            <a:endParaRPr dirty="0">
              <a:solidFill>
                <a:srgbClr val="F3F3F3"/>
              </a:solidFill>
              <a:latin typeface="Teko"/>
              <a:ea typeface="Teko"/>
              <a:cs typeface="Teko"/>
              <a:sym typeface="Teko"/>
            </a:endParaRPr>
          </a:p>
        </p:txBody>
      </p:sp>
      <p:sp>
        <p:nvSpPr>
          <p:cNvPr id="1736" name="Google Shape;1736;p42"/>
          <p:cNvSpPr txBox="1"/>
          <p:nvPr/>
        </p:nvSpPr>
        <p:spPr>
          <a:xfrm>
            <a:off x="2974178" y="3474588"/>
            <a:ext cx="1365900" cy="495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1500" dirty="0" smtClean="0">
                <a:solidFill>
                  <a:srgbClr val="F3F3F3"/>
                </a:solidFill>
                <a:latin typeface="Teko"/>
                <a:ea typeface="Teko"/>
                <a:cs typeface="Teko"/>
                <a:sym typeface="Teko"/>
              </a:rPr>
              <a:t>SCOPE RISK</a:t>
            </a:r>
          </a:p>
        </p:txBody>
      </p:sp>
      <p:sp>
        <p:nvSpPr>
          <p:cNvPr id="1737" name="Google Shape;1737;p42"/>
          <p:cNvSpPr txBox="1">
            <a:spLocks noGrp="1"/>
          </p:cNvSpPr>
          <p:nvPr>
            <p:ph type="subTitle" idx="4294967295"/>
          </p:nvPr>
        </p:nvSpPr>
        <p:spPr>
          <a:xfrm>
            <a:off x="2883050" y="3776421"/>
            <a:ext cx="1761900" cy="690600"/>
          </a:xfrm>
          <a:prstGeom prst="rect">
            <a:avLst/>
          </a:prstGeom>
        </p:spPr>
        <p:txBody>
          <a:bodyPr spcFirstLastPara="1" wrap="square" lIns="91425" tIns="91425" rIns="91425" bIns="91425" anchor="t" anchorCtr="0">
            <a:noAutofit/>
          </a:bodyPr>
          <a:lstStyle/>
          <a:p>
            <a:pPr marL="0" lvl="0" indent="0" algn="ctr">
              <a:spcAft>
                <a:spcPts val="1600"/>
              </a:spcAft>
              <a:buClr>
                <a:schemeClr val="dk1"/>
              </a:buClr>
              <a:buSzPts val="1100"/>
              <a:buNone/>
            </a:pPr>
            <a:r>
              <a:rPr lang="en-US" sz="1300" dirty="0"/>
              <a:t>Risk of not doing enough or doing too </a:t>
            </a:r>
            <a:r>
              <a:rPr lang="en-US" sz="1300" dirty="0" smtClean="0"/>
              <a:t>much.</a:t>
            </a:r>
            <a:endParaRPr sz="1300" dirty="0">
              <a:solidFill>
                <a:srgbClr val="F3F3F3"/>
              </a:solidFill>
            </a:endParaRPr>
          </a:p>
        </p:txBody>
      </p:sp>
      <p:sp>
        <p:nvSpPr>
          <p:cNvPr id="1738" name="Google Shape;1738;p42"/>
          <p:cNvSpPr txBox="1">
            <a:spLocks noGrp="1"/>
          </p:cNvSpPr>
          <p:nvPr>
            <p:ph type="subTitle" idx="4294967295"/>
          </p:nvPr>
        </p:nvSpPr>
        <p:spPr>
          <a:xfrm>
            <a:off x="-67013" y="2274452"/>
            <a:ext cx="2216957" cy="2512818"/>
          </a:xfrm>
          <a:prstGeom prst="rect">
            <a:avLst/>
          </a:prstGeom>
        </p:spPr>
        <p:txBody>
          <a:bodyPr spcFirstLastPara="1" wrap="square" lIns="91425" tIns="91425" rIns="91425" bIns="91425" anchor="t" anchorCtr="0">
            <a:noAutofit/>
          </a:bodyPr>
          <a:lstStyle/>
          <a:p>
            <a:pPr marL="0" lvl="0" indent="0" algn="ctr">
              <a:spcAft>
                <a:spcPts val="1600"/>
              </a:spcAft>
              <a:buClr>
                <a:schemeClr val="dk1"/>
              </a:buClr>
              <a:buSzPts val="1100"/>
              <a:buNone/>
            </a:pPr>
            <a:r>
              <a:rPr lang="en-US" sz="1400" dirty="0"/>
              <a:t>Risk of not including the right features that create a potent value proposition for your target </a:t>
            </a:r>
            <a:r>
              <a:rPr lang="en-US" sz="1400" dirty="0" smtClean="0"/>
              <a:t>audience.</a:t>
            </a:r>
            <a:endParaRPr sz="1300" dirty="0">
              <a:solidFill>
                <a:srgbClr val="F3F3F3"/>
              </a:solidFill>
            </a:endParaRPr>
          </a:p>
        </p:txBody>
      </p:sp>
      <p:cxnSp>
        <p:nvCxnSpPr>
          <p:cNvPr id="1739" name="Google Shape;1739;p42"/>
          <p:cNvCxnSpPr/>
          <p:nvPr/>
        </p:nvCxnSpPr>
        <p:spPr>
          <a:xfrm>
            <a:off x="3499850" y="2204450"/>
            <a:ext cx="528300" cy="866100"/>
          </a:xfrm>
          <a:prstGeom prst="straightConnector1">
            <a:avLst/>
          </a:prstGeom>
          <a:noFill/>
          <a:ln w="9525" cap="flat" cmpd="sng">
            <a:solidFill>
              <a:schemeClr val="lt1"/>
            </a:solidFill>
            <a:prstDash val="solid"/>
            <a:round/>
            <a:headEnd type="none" w="med" len="med"/>
            <a:tailEnd type="oval" w="med" len="med"/>
          </a:ln>
        </p:spPr>
      </p:cxnSp>
      <p:cxnSp>
        <p:nvCxnSpPr>
          <p:cNvPr id="1740" name="Google Shape;1740;p42"/>
          <p:cNvCxnSpPr/>
          <p:nvPr/>
        </p:nvCxnSpPr>
        <p:spPr>
          <a:xfrm rot="10800000" flipH="1">
            <a:off x="4036225" y="2748050"/>
            <a:ext cx="1535700" cy="293400"/>
          </a:xfrm>
          <a:prstGeom prst="straightConnector1">
            <a:avLst/>
          </a:prstGeom>
          <a:noFill/>
          <a:ln w="9525" cap="flat" cmpd="sng">
            <a:solidFill>
              <a:schemeClr val="lt1"/>
            </a:solidFill>
            <a:prstDash val="solid"/>
            <a:round/>
            <a:headEnd type="none" w="med" len="med"/>
            <a:tailEnd type="oval" w="med" len="med"/>
          </a:ln>
        </p:spPr>
      </p:cxnSp>
      <p:cxnSp>
        <p:nvCxnSpPr>
          <p:cNvPr id="1741" name="Google Shape;1741;p42"/>
          <p:cNvCxnSpPr/>
          <p:nvPr/>
        </p:nvCxnSpPr>
        <p:spPr>
          <a:xfrm rot="10800000">
            <a:off x="5029150" y="1824075"/>
            <a:ext cx="502500" cy="909600"/>
          </a:xfrm>
          <a:prstGeom prst="straightConnector1">
            <a:avLst/>
          </a:prstGeom>
          <a:noFill/>
          <a:ln w="9525" cap="flat" cmpd="sng">
            <a:solidFill>
              <a:schemeClr val="lt1"/>
            </a:solidFill>
            <a:prstDash val="solid"/>
            <a:round/>
            <a:headEnd type="none" w="med" len="med"/>
            <a:tailEnd type="oval" w="med" len="med"/>
          </a:ln>
        </p:spPr>
      </p:cxnSp>
      <p:cxnSp>
        <p:nvCxnSpPr>
          <p:cNvPr id="1742" name="Google Shape;1742;p42"/>
          <p:cNvCxnSpPr/>
          <p:nvPr/>
        </p:nvCxnSpPr>
        <p:spPr>
          <a:xfrm>
            <a:off x="4978059" y="1825769"/>
            <a:ext cx="1874990" cy="3036"/>
          </a:xfrm>
          <a:prstGeom prst="straightConnector1">
            <a:avLst/>
          </a:prstGeom>
          <a:noFill/>
          <a:ln w="9525" cap="flat" cmpd="sng">
            <a:solidFill>
              <a:schemeClr val="lt1"/>
            </a:solidFill>
            <a:prstDash val="solid"/>
            <a:round/>
            <a:headEnd type="none" w="med" len="med"/>
            <a:tailEnd type="oval" w="med" len="med"/>
          </a:ln>
        </p:spPr>
      </p:cxnSp>
      <p:cxnSp>
        <p:nvCxnSpPr>
          <p:cNvPr id="1743" name="Google Shape;1743;p42"/>
          <p:cNvCxnSpPr/>
          <p:nvPr/>
        </p:nvCxnSpPr>
        <p:spPr>
          <a:xfrm flipH="1" flipV="1">
            <a:off x="1644346" y="2179308"/>
            <a:ext cx="1875154" cy="1930"/>
          </a:xfrm>
          <a:prstGeom prst="straightConnector1">
            <a:avLst/>
          </a:prstGeom>
          <a:noFill/>
          <a:ln w="9525" cap="flat" cmpd="sng">
            <a:solidFill>
              <a:schemeClr val="lt1"/>
            </a:solidFill>
            <a:prstDash val="solid"/>
            <a:round/>
            <a:headEnd type="oval" w="med" len="med"/>
            <a:tailEnd type="oval" w="med" len="med"/>
          </a:ln>
        </p:spPr>
      </p:cxnSp>
      <p:cxnSp>
        <p:nvCxnSpPr>
          <p:cNvPr id="1744" name="Google Shape;1744;p42"/>
          <p:cNvCxnSpPr/>
          <p:nvPr/>
        </p:nvCxnSpPr>
        <p:spPr>
          <a:xfrm flipH="1">
            <a:off x="4005200" y="3071825"/>
            <a:ext cx="7200" cy="537000"/>
          </a:xfrm>
          <a:prstGeom prst="straightConnector1">
            <a:avLst/>
          </a:prstGeom>
          <a:noFill/>
          <a:ln w="9525" cap="flat" cmpd="sng">
            <a:solidFill>
              <a:schemeClr val="lt1"/>
            </a:solidFill>
            <a:prstDash val="solid"/>
            <a:round/>
            <a:headEnd type="none" w="med" len="med"/>
            <a:tailEnd type="oval" w="med" len="med"/>
          </a:ln>
        </p:spPr>
      </p:cxnSp>
      <p:cxnSp>
        <p:nvCxnSpPr>
          <p:cNvPr id="1745" name="Google Shape;1745;p42"/>
          <p:cNvCxnSpPr/>
          <p:nvPr/>
        </p:nvCxnSpPr>
        <p:spPr>
          <a:xfrm flipH="1">
            <a:off x="5533975" y="2780100"/>
            <a:ext cx="7800" cy="544200"/>
          </a:xfrm>
          <a:prstGeom prst="straightConnector1">
            <a:avLst/>
          </a:prstGeom>
          <a:noFill/>
          <a:ln w="9525" cap="flat" cmpd="sng">
            <a:solidFill>
              <a:schemeClr val="lt1"/>
            </a:solidFill>
            <a:prstDash val="solid"/>
            <a:round/>
            <a:headEnd type="none" w="med" len="med"/>
            <a:tailEnd type="oval" w="med" len="med"/>
          </a:ln>
        </p:spPr>
      </p:cxnSp>
    </p:spTree>
    <p:extLst>
      <p:ext uri="{BB962C8B-B14F-4D97-AF65-F5344CB8AC3E}">
        <p14:creationId xmlns:p14="http://schemas.microsoft.com/office/powerpoint/2010/main" val="232316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smtClean="0"/>
              <a:t>MAIN GOAL</a:t>
            </a:r>
            <a:endParaRPr sz="3000" dirty="0">
              <a:solidFill>
                <a:srgbClr val="FFFFFF"/>
              </a:solidFill>
            </a:endParaRPr>
          </a:p>
        </p:txBody>
      </p:sp>
      <p:sp>
        <p:nvSpPr>
          <p:cNvPr id="1078" name="Google Shape;1078;p36"/>
          <p:cNvSpPr txBox="1">
            <a:spLocks noGrp="1"/>
          </p:cNvSpPr>
          <p:nvPr>
            <p:ph type="subTitle" idx="1"/>
          </p:nvPr>
        </p:nvSpPr>
        <p:spPr>
          <a:xfrm>
            <a:off x="0" y="2607891"/>
            <a:ext cx="4982966" cy="2202501"/>
          </a:xfrm>
          <a:prstGeom prst="rect">
            <a:avLst/>
          </a:prstGeom>
        </p:spPr>
        <p:txBody>
          <a:bodyPr spcFirstLastPara="1" wrap="square" lIns="91425" tIns="91425" rIns="91425" bIns="91425" anchor="t" anchorCtr="0">
            <a:noAutofit/>
          </a:bodyPr>
          <a:lstStyle/>
          <a:p>
            <a:pPr marL="0" indent="0" algn="l"/>
            <a:r>
              <a:rPr lang="en-US" sz="1300" dirty="0"/>
              <a:t>Our aim is to make a classic game just like old times, however, we still make something new so that our game can be more unique and interesting. The game can be described as “a combination of the old and the new”, a balance between classic and modern, and what is modern about this game is those mentioned features we are planning to add into our game in the near future.</a:t>
            </a:r>
          </a:p>
          <a:p>
            <a:pPr marL="0" lvl="0" indent="0" algn="l" rtl="0">
              <a:spcBef>
                <a:spcPts val="0"/>
              </a:spcBef>
              <a:spcAft>
                <a:spcPts val="0"/>
              </a:spcAft>
              <a:buNone/>
            </a:pPr>
            <a:endParaRPr sz="1300" dirty="0">
              <a:solidFill>
                <a:srgbClr val="F3F3F3"/>
              </a:solidFill>
            </a:endParaRPr>
          </a:p>
        </p:txBody>
      </p:sp>
      <p:sp>
        <p:nvSpPr>
          <p:cNvPr id="1079" name="Google Shape;1079;p36"/>
          <p:cNvSpPr txBox="1">
            <a:spLocks noGrp="1"/>
          </p:cNvSpPr>
          <p:nvPr>
            <p:ph type="subTitle" idx="2"/>
          </p:nvPr>
        </p:nvSpPr>
        <p:spPr>
          <a:xfrm>
            <a:off x="4820194" y="2249703"/>
            <a:ext cx="4150760" cy="2642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rgbClr val="F3F3F3"/>
              </a:solidFill>
            </a:endParaRPr>
          </a:p>
        </p:txBody>
      </p:sp>
      <p:grpSp>
        <p:nvGrpSpPr>
          <p:cNvPr id="1082" name="Google Shape;1082;p36"/>
          <p:cNvGrpSpPr/>
          <p:nvPr/>
        </p:nvGrpSpPr>
        <p:grpSpPr>
          <a:xfrm>
            <a:off x="2859172" y="1879602"/>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5177745" y="1521766"/>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3797530" y="1896691"/>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3163529" y="2147372"/>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36"/>
          <p:cNvGrpSpPr/>
          <p:nvPr/>
        </p:nvGrpSpPr>
        <p:grpSpPr>
          <a:xfrm>
            <a:off x="5557686" y="1805515"/>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631" y="761303"/>
            <a:ext cx="6638284" cy="3728503"/>
          </a:xfrm>
          <a:prstGeom prst="rect">
            <a:avLst/>
          </a:prstGeom>
        </p:spPr>
      </p:pic>
    </p:spTree>
    <p:extLst>
      <p:ext uri="{BB962C8B-B14F-4D97-AF65-F5344CB8AC3E}">
        <p14:creationId xmlns:p14="http://schemas.microsoft.com/office/powerpoint/2010/main" val="2062451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1863628"/>
            <a:ext cx="4337100" cy="1906987"/>
          </a:xfrm>
          <a:prstGeom prst="rect">
            <a:avLst/>
          </a:prstGeom>
        </p:spPr>
        <p:txBody>
          <a:bodyPr spcFirstLastPara="1" wrap="square" lIns="91425" tIns="91425" rIns="91425" bIns="91425" anchor="ctr" anchorCtr="0">
            <a:noAutofit/>
          </a:bodyPr>
          <a:lstStyle/>
          <a:p>
            <a:pPr marL="0" lvl="0" indent="0"/>
            <a:r>
              <a:rPr lang="en-US" sz="1500" dirty="0" smtClean="0">
                <a:solidFill>
                  <a:schemeClr val="bg1"/>
                </a:solidFill>
              </a:rPr>
              <a:t>Our project is a </a:t>
            </a:r>
            <a:r>
              <a:rPr lang="en-US" sz="1600" dirty="0">
                <a:solidFill>
                  <a:schemeClr val="bg1"/>
                </a:solidFill>
              </a:rPr>
              <a:t> shoot </a:t>
            </a:r>
            <a:r>
              <a:rPr lang="en-US" sz="1600" dirty="0" smtClean="0">
                <a:solidFill>
                  <a:schemeClr val="bg1"/>
                </a:solidFill>
              </a:rPr>
              <a:t>'</a:t>
            </a:r>
            <a:r>
              <a:rPr lang="en-US" sz="1600" dirty="0" err="1" smtClean="0">
                <a:solidFill>
                  <a:schemeClr val="bg1"/>
                </a:solidFill>
              </a:rPr>
              <a:t>em</a:t>
            </a:r>
            <a:r>
              <a:rPr lang="en-US" sz="1600" dirty="0" smtClean="0">
                <a:solidFill>
                  <a:schemeClr val="bg1"/>
                </a:solidFill>
              </a:rPr>
              <a:t> up video game with top-down view named Food Invaders. The main theme of this game is a controlling a spacecraft to </a:t>
            </a:r>
            <a:r>
              <a:rPr lang="en-US" sz="1600" dirty="0" smtClean="0"/>
              <a:t>combat </a:t>
            </a:r>
            <a:r>
              <a:rPr lang="en-US" sz="1600" dirty="0"/>
              <a:t>a large number of enemies by shooting at them while dodging their </a:t>
            </a:r>
            <a:r>
              <a:rPr lang="en-US" sz="1600" dirty="0" smtClean="0"/>
              <a:t>fire. The </a:t>
            </a:r>
            <a:r>
              <a:rPr lang="en-US" sz="1600" dirty="0"/>
              <a:t>difficulty increases each time players advance to a new </a:t>
            </a:r>
            <a:r>
              <a:rPr lang="en-US" sz="1600" dirty="0" smtClean="0"/>
              <a:t>level.</a:t>
            </a:r>
            <a:endParaRPr sz="1500" dirty="0">
              <a:solidFill>
                <a:schemeClr val="bg1"/>
              </a:solidFill>
            </a:endParaRPr>
          </a:p>
        </p:txBody>
      </p:sp>
      <p:sp>
        <p:nvSpPr>
          <p:cNvPr id="524" name="Google Shape;524;p25"/>
          <p:cNvSpPr txBox="1">
            <a:spLocks noGrp="1"/>
          </p:cNvSpPr>
          <p:nvPr>
            <p:ph type="title"/>
          </p:nvPr>
        </p:nvSpPr>
        <p:spPr>
          <a:xfrm>
            <a:off x="3148472" y="1198037"/>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3F3F3"/>
                </a:solidFill>
                <a:latin typeface="Teko"/>
                <a:ea typeface="Teko"/>
                <a:cs typeface="Teko"/>
                <a:sym typeface="Teko"/>
              </a:rPr>
              <a:t>INTRODUCTION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grpSp>
        <p:nvGrpSpPr>
          <p:cNvPr id="540" name="Google Shape;540;p27"/>
          <p:cNvGrpSpPr/>
          <p:nvPr/>
        </p:nvGrpSpPr>
        <p:grpSpPr>
          <a:xfrm flipH="1">
            <a:off x="4269828" y="1724175"/>
            <a:ext cx="3685702" cy="122355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1220748" y="2659434"/>
            <a:ext cx="3685702" cy="1223558"/>
            <a:chOff x="238125" y="1662850"/>
            <a:chExt cx="7137300" cy="2369400"/>
          </a:xfrm>
        </p:grpSpPr>
        <p:sp>
          <p:nvSpPr>
            <p:cNvPr id="563"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701042"/>
            <a:ext cx="3685702" cy="1223558"/>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218013"/>
            <a:ext cx="5214300" cy="946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dirty="0" smtClean="0">
                <a:solidFill>
                  <a:srgbClr val="F3F3F3"/>
                </a:solidFill>
              </a:rPr>
              <a:t> OUR </a:t>
            </a:r>
            <a:r>
              <a:rPr lang="es" dirty="0">
                <a:solidFill>
                  <a:srgbClr val="F3F3F3"/>
                </a:solidFill>
              </a:rPr>
              <a:t>TEAM</a:t>
            </a:r>
            <a:endParaRPr dirty="0">
              <a:solidFill>
                <a:srgbClr val="F3F3F3"/>
              </a:solidFill>
            </a:endParaRPr>
          </a:p>
        </p:txBody>
      </p:sp>
      <p:sp>
        <p:nvSpPr>
          <p:cNvPr id="607" name="Google Shape;607;p27"/>
          <p:cNvSpPr txBox="1"/>
          <p:nvPr/>
        </p:nvSpPr>
        <p:spPr>
          <a:xfrm>
            <a:off x="2351784" y="911380"/>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solidFill>
                  <a:srgbClr val="F3F3F3"/>
                </a:solidFill>
                <a:latin typeface="Source Code Pro Light"/>
                <a:ea typeface="Source Code Pro Light"/>
                <a:cs typeface="Source Code Pro Light"/>
                <a:sym typeface="Source Code Pro Light"/>
              </a:rPr>
              <a:t> 3D Artist, 3D Animator, </a:t>
            </a:r>
          </a:p>
          <a:p>
            <a:pPr marL="0" lvl="0" indent="0" algn="l" rtl="0">
              <a:spcBef>
                <a:spcPts val="0"/>
              </a:spcBef>
              <a:spcAft>
                <a:spcPts val="0"/>
              </a:spcAft>
              <a:buNone/>
            </a:pPr>
            <a:r>
              <a:rPr lang="en-US" sz="1300" dirty="0" smtClean="0">
                <a:solidFill>
                  <a:srgbClr val="F3F3F3"/>
                </a:solidFill>
                <a:latin typeface="Source Code Pro Light"/>
                <a:ea typeface="Source Code Pro Light"/>
                <a:cs typeface="Source Code Pro Light"/>
                <a:sym typeface="Source Code Pro Light"/>
              </a:rPr>
              <a:t>Sound Engineer and Level Designer</a:t>
            </a:r>
            <a:endParaRPr sz="1300" dirty="0">
              <a:solidFill>
                <a:srgbClr val="F3F3F3"/>
              </a:solidFill>
              <a:latin typeface="Source Code Pro Light"/>
              <a:ea typeface="Source Code Pro Light"/>
              <a:cs typeface="Source Code Pro Light"/>
              <a:sym typeface="Source Code Pro Light"/>
            </a:endParaRPr>
          </a:p>
        </p:txBody>
      </p:sp>
      <p:sp>
        <p:nvSpPr>
          <p:cNvPr id="608" name="Google Shape;608;p27"/>
          <p:cNvSpPr txBox="1"/>
          <p:nvPr/>
        </p:nvSpPr>
        <p:spPr>
          <a:xfrm>
            <a:off x="4231451" y="2050521"/>
            <a:ext cx="2895224" cy="825600"/>
          </a:xfrm>
          <a:prstGeom prst="rect">
            <a:avLst/>
          </a:prstGeom>
          <a:noFill/>
          <a:ln>
            <a:noFill/>
          </a:ln>
        </p:spPr>
        <p:txBody>
          <a:bodyPr spcFirstLastPara="1" wrap="square" lIns="91425" tIns="91425" rIns="91425" bIns="91425" anchor="t" anchorCtr="0">
            <a:noAutofit/>
          </a:bodyPr>
          <a:lstStyle/>
          <a:p>
            <a:r>
              <a:rPr lang="en-US" sz="1300" dirty="0" smtClean="0">
                <a:solidFill>
                  <a:srgbClr val="F3F3F3"/>
                </a:solidFill>
                <a:latin typeface="Source Code Pro Light"/>
                <a:ea typeface="Source Code Pro Light"/>
                <a:cs typeface="Source Code Pro Light"/>
                <a:sym typeface="Source Code Pro Light"/>
              </a:rPr>
              <a:t> Level Designer, Programmer,   </a:t>
            </a:r>
            <a:r>
              <a:rPr lang="en-US" sz="1300" dirty="0" smtClean="0">
                <a:solidFill>
                  <a:schemeClr val="bg1"/>
                </a:solidFill>
                <a:latin typeface="Source Code Pro Light"/>
              </a:rPr>
              <a:t>Concept Artist and Project </a:t>
            </a:r>
            <a:r>
              <a:rPr lang="en-US" sz="1300" dirty="0">
                <a:solidFill>
                  <a:schemeClr val="bg1"/>
                </a:solidFill>
                <a:latin typeface="Source Code Pro Light"/>
              </a:rPr>
              <a:t>Manager </a:t>
            </a:r>
            <a:r>
              <a:rPr lang="en-US" sz="1300" dirty="0" smtClean="0">
                <a:solidFill>
                  <a:srgbClr val="F3F3F3"/>
                </a:solidFill>
                <a:latin typeface="Source Code Pro Light"/>
                <a:ea typeface="Source Code Pro Light"/>
                <a:cs typeface="Source Code Pro Light"/>
                <a:sym typeface="Source Code Pro Light"/>
              </a:rPr>
              <a:t> </a:t>
            </a:r>
            <a:endParaRPr sz="1300" dirty="0">
              <a:solidFill>
                <a:srgbClr val="F3F3F3"/>
              </a:solidFill>
              <a:latin typeface="Source Code Pro Light"/>
              <a:ea typeface="Source Code Pro Light"/>
              <a:cs typeface="Source Code Pro Light"/>
              <a:sym typeface="Source Code Pro Light"/>
            </a:endParaRPr>
          </a:p>
        </p:txBody>
      </p:sp>
      <p:sp>
        <p:nvSpPr>
          <p:cNvPr id="609" name="Google Shape;609;p27"/>
          <p:cNvSpPr txBox="1"/>
          <p:nvPr/>
        </p:nvSpPr>
        <p:spPr>
          <a:xfrm>
            <a:off x="2331236" y="65029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 Van Phuong Truc</a:t>
            </a:r>
            <a:endParaRPr dirty="0">
              <a:solidFill>
                <a:srgbClr val="F3F3F3"/>
              </a:solidFill>
              <a:latin typeface="Teko"/>
              <a:ea typeface="Teko"/>
              <a:cs typeface="Teko"/>
              <a:sym typeface="Teko"/>
            </a:endParaRPr>
          </a:p>
        </p:txBody>
      </p:sp>
      <p:sp>
        <p:nvSpPr>
          <p:cNvPr id="610" name="Google Shape;610;p27"/>
          <p:cNvSpPr txBox="1"/>
          <p:nvPr/>
        </p:nvSpPr>
        <p:spPr>
          <a:xfrm>
            <a:off x="4971153" y="1706526"/>
            <a:ext cx="1856945"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3F3F3"/>
                </a:solidFill>
                <a:latin typeface="Teko"/>
                <a:ea typeface="Teko"/>
                <a:cs typeface="Teko"/>
                <a:sym typeface="Teko"/>
              </a:rPr>
              <a:t>Nguyen Tien Dat</a:t>
            </a:r>
            <a:endParaRPr dirty="0">
              <a:solidFill>
                <a:srgbClr val="F3F3F3"/>
              </a:solidFill>
              <a:latin typeface="Teko"/>
              <a:ea typeface="Teko"/>
              <a:cs typeface="Teko"/>
              <a:sym typeface="Teko"/>
            </a:endParaRPr>
          </a:p>
        </p:txBody>
      </p:sp>
      <p:sp>
        <p:nvSpPr>
          <p:cNvPr id="611" name="Google Shape;611;p27"/>
          <p:cNvSpPr txBox="1"/>
          <p:nvPr/>
        </p:nvSpPr>
        <p:spPr>
          <a:xfrm>
            <a:off x="2351784" y="2938383"/>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solidFill>
                  <a:srgbClr val="F3F3F3"/>
                </a:solidFill>
                <a:latin typeface="Source Code Pro Light"/>
                <a:ea typeface="Source Code Pro Light"/>
                <a:cs typeface="Source Code Pro Light"/>
                <a:sym typeface="Source Code Pro Light"/>
              </a:rPr>
              <a:t> Concept Artist, Tester</a:t>
            </a:r>
          </a:p>
          <a:p>
            <a:pPr marL="0" lvl="0" indent="0" algn="l" rtl="0">
              <a:spcBef>
                <a:spcPts val="0"/>
              </a:spcBef>
              <a:spcAft>
                <a:spcPts val="0"/>
              </a:spcAft>
              <a:buNone/>
            </a:pPr>
            <a:r>
              <a:rPr lang="en-US" sz="1300" dirty="0">
                <a:solidFill>
                  <a:srgbClr val="F3F3F3"/>
                </a:solidFill>
                <a:latin typeface="Source Code Pro Light"/>
                <a:ea typeface="Source Code Pro Light"/>
                <a:cs typeface="Source Code Pro Light"/>
                <a:sym typeface="Source Code Pro Light"/>
              </a:rPr>
              <a:t> </a:t>
            </a:r>
            <a:r>
              <a:rPr lang="en-US" sz="1300" dirty="0" smtClean="0">
                <a:solidFill>
                  <a:srgbClr val="F3F3F3"/>
                </a:solidFill>
                <a:latin typeface="Source Code Pro Light"/>
                <a:ea typeface="Source Code Pro Light"/>
                <a:cs typeface="Source Code Pro Light"/>
                <a:sym typeface="Source Code Pro Light"/>
              </a:rPr>
              <a:t>and PowerPoint Designer</a:t>
            </a:r>
            <a:endParaRPr sz="1300" dirty="0">
              <a:solidFill>
                <a:srgbClr val="F3F3F3"/>
              </a:solidFill>
              <a:latin typeface="Source Code Pro Light"/>
              <a:ea typeface="Source Code Pro Light"/>
              <a:cs typeface="Source Code Pro Light"/>
              <a:sym typeface="Source Code Pro Light"/>
            </a:endParaRPr>
          </a:p>
        </p:txBody>
      </p:sp>
      <p:sp>
        <p:nvSpPr>
          <p:cNvPr id="612" name="Google Shape;612;p27"/>
          <p:cNvSpPr txBox="1"/>
          <p:nvPr/>
        </p:nvSpPr>
        <p:spPr>
          <a:xfrm>
            <a:off x="2331236" y="2599056"/>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 Hoang Anh Quan</a:t>
            </a:r>
            <a:endParaRPr dirty="0">
              <a:solidFill>
                <a:srgbClr val="F3F3F3"/>
              </a:solidFill>
              <a:latin typeface="Teko"/>
              <a:ea typeface="Teko"/>
              <a:cs typeface="Teko"/>
              <a:sym typeface="Teko"/>
            </a:endParaRPr>
          </a:p>
        </p:txBody>
      </p:sp>
      <p:pic>
        <p:nvPicPr>
          <p:cNvPr id="613" name="Google Shape;613;p27"/>
          <p:cNvPicPr preferRelativeResize="0"/>
          <p:nvPr/>
        </p:nvPicPr>
        <p:blipFill rotWithShape="1">
          <a:blip r:embed="rId4">
            <a:alphaModFix/>
          </a:blip>
          <a:srcRect l="13110" t="-16091" r="13110" b="42312"/>
          <a:stretch/>
        </p:blipFill>
        <p:spPr>
          <a:xfrm>
            <a:off x="1571009" y="889642"/>
            <a:ext cx="694500" cy="665400"/>
          </a:xfrm>
          <a:prstGeom prst="ellipse">
            <a:avLst/>
          </a:prstGeom>
          <a:noFill/>
          <a:ln>
            <a:noFill/>
          </a:ln>
        </p:spPr>
      </p:pic>
      <p:pic>
        <p:nvPicPr>
          <p:cNvPr id="614" name="Google Shape;614;p27"/>
          <p:cNvPicPr preferRelativeResize="0"/>
          <p:nvPr/>
        </p:nvPicPr>
        <p:blipFill rotWithShape="1">
          <a:blip r:embed="rId5">
            <a:alphaModFix amt="90000"/>
          </a:blip>
          <a:srcRect b="58359"/>
          <a:stretch/>
        </p:blipFill>
        <p:spPr>
          <a:xfrm>
            <a:off x="1548496" y="2924981"/>
            <a:ext cx="694500" cy="665400"/>
          </a:xfrm>
          <a:prstGeom prst="ellipse">
            <a:avLst/>
          </a:prstGeom>
          <a:noFill/>
          <a:ln>
            <a:noFill/>
          </a:ln>
        </p:spPr>
      </p:pic>
      <p:pic>
        <p:nvPicPr>
          <p:cNvPr id="615" name="Google Shape;615;p27"/>
          <p:cNvPicPr preferRelativeResize="0"/>
          <p:nvPr/>
        </p:nvPicPr>
        <p:blipFill rotWithShape="1">
          <a:blip r:embed="rId6">
            <a:alphaModFix amt="90000"/>
          </a:blip>
          <a:srcRect t="-11919" b="40927"/>
          <a:stretch/>
        </p:blipFill>
        <p:spPr>
          <a:xfrm>
            <a:off x="6915282" y="1931862"/>
            <a:ext cx="694500" cy="665400"/>
          </a:xfrm>
          <a:prstGeom prst="ellipse">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3876152" y="1"/>
            <a:ext cx="5229332" cy="4415970"/>
          </a:xfrm>
          <a:prstGeom prst="rect">
            <a:avLst/>
          </a:prstGeom>
        </p:spPr>
        <p:txBody>
          <a:bodyPr spcFirstLastPara="1" wrap="square" lIns="91425" tIns="91425" rIns="91425" bIns="91425" anchor="t" anchorCtr="0">
            <a:noAutofit/>
          </a:bodyPr>
          <a:lstStyle/>
          <a:p>
            <a:pPr marL="285750" lvl="0" indent="-285750" rtl="0">
              <a:spcBef>
                <a:spcPts val="0"/>
              </a:spcBef>
              <a:spcAft>
                <a:spcPts val="1600"/>
              </a:spcAft>
              <a:buFont typeface="Arial" panose="020B0604020202020204" pitchFamily="34" charset="0"/>
              <a:buChar char="•"/>
            </a:pPr>
            <a:r>
              <a:rPr lang="en-US" sz="1500" dirty="0" smtClean="0">
                <a:solidFill>
                  <a:srgbClr val="F3F3F3"/>
                </a:solidFill>
              </a:rPr>
              <a:t>This game is targeted towards veteran players group, specifically devoted and dedicated audience of classic video games genre.</a:t>
            </a:r>
          </a:p>
          <a:p>
            <a:pPr marL="285750" lvl="0" indent="-285750" rtl="0">
              <a:spcBef>
                <a:spcPts val="0"/>
              </a:spcBef>
              <a:spcAft>
                <a:spcPts val="1600"/>
              </a:spcAft>
              <a:buFont typeface="Arial" panose="020B0604020202020204" pitchFamily="34" charset="0"/>
              <a:buChar char="•"/>
            </a:pPr>
            <a:r>
              <a:rPr lang="en-US" sz="1500" dirty="0" smtClean="0">
                <a:solidFill>
                  <a:srgbClr val="F3F3F3"/>
                </a:solidFill>
              </a:rPr>
              <a:t>Food Invaders aims to be released on PC platform. If Food Invaders receives positive reception than expectation then a mobile version will be in the making.</a:t>
            </a:r>
          </a:p>
          <a:p>
            <a:pPr marL="285750" lvl="0" indent="-285750">
              <a:spcAft>
                <a:spcPts val="1600"/>
              </a:spcAft>
              <a:buFont typeface="Arial" panose="020B0604020202020204" pitchFamily="34" charset="0"/>
              <a:buChar char="•"/>
            </a:pPr>
            <a:r>
              <a:rPr lang="en-US" sz="1500" dirty="0" smtClean="0">
                <a:solidFill>
                  <a:srgbClr val="F3F3F3"/>
                </a:solidFill>
              </a:rPr>
              <a:t>One could consider Food Invaders to be a remake version of a classic video game title. In this version, our team not only improved the visual aspect by redesigning original graphics but also added new features and elements to gameplay department (skills tree, special effects, boss battle, etc...).</a:t>
            </a:r>
          </a:p>
          <a:p>
            <a:pPr marL="285750" lvl="0" indent="-285750">
              <a:spcAft>
                <a:spcPts val="1600"/>
              </a:spcAft>
              <a:buFont typeface="Arial" panose="020B0604020202020204" pitchFamily="34" charset="0"/>
              <a:buChar char="•"/>
            </a:pPr>
            <a:r>
              <a:rPr lang="en-US" sz="1500" dirty="0" smtClean="0">
                <a:solidFill>
                  <a:srgbClr val="F3F3F3"/>
                </a:solidFill>
              </a:rPr>
              <a:t>Besides we did some research and decided to chose this concept because there are a lot of classic games receive positive feedback as well make good profits.</a:t>
            </a:r>
          </a:p>
          <a:p>
            <a:pPr marL="285750" lvl="0" indent="-285750">
              <a:spcAft>
                <a:spcPts val="1600"/>
              </a:spcAft>
              <a:buFont typeface="Arial" panose="020B0604020202020204" pitchFamily="34" charset="0"/>
              <a:buChar char="•"/>
            </a:pPr>
            <a:endParaRPr sz="1500" dirty="0">
              <a:solidFill>
                <a:srgbClr val="F3F3F3"/>
              </a:solidFill>
            </a:endParaRPr>
          </a:p>
        </p:txBody>
      </p:sp>
      <p:sp>
        <p:nvSpPr>
          <p:cNvPr id="621" name="Google Shape;621;p28"/>
          <p:cNvSpPr txBox="1">
            <a:spLocks noGrp="1"/>
          </p:cNvSpPr>
          <p:nvPr>
            <p:ph type="title"/>
          </p:nvPr>
        </p:nvSpPr>
        <p:spPr>
          <a:xfrm>
            <a:off x="1078952"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3F3F3"/>
                </a:solidFill>
                <a:latin typeface="Teko"/>
                <a:ea typeface="Teko"/>
                <a:cs typeface="Teko"/>
                <a:sym typeface="Teko"/>
              </a:rPr>
              <a:t>Aims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a:t>
            </a:fld>
            <a:endParaRPr/>
          </a:p>
        </p:txBody>
      </p:sp>
      <p:grpSp>
        <p:nvGrpSpPr>
          <p:cNvPr id="624" name="Google Shape;624;p28"/>
          <p:cNvGrpSpPr/>
          <p:nvPr/>
        </p:nvGrpSpPr>
        <p:grpSpPr>
          <a:xfrm>
            <a:off x="3199418" y="362641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312" y="123290"/>
            <a:ext cx="6429375" cy="4828854"/>
          </a:xfrm>
          <a:prstGeom prst="rect">
            <a:avLst/>
          </a:prstGeom>
        </p:spPr>
      </p:pic>
    </p:spTree>
    <p:extLst>
      <p:ext uri="{BB962C8B-B14F-4D97-AF65-F5344CB8AC3E}">
        <p14:creationId xmlns:p14="http://schemas.microsoft.com/office/powerpoint/2010/main" val="1405079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29" y="661935"/>
            <a:ext cx="7459038" cy="2533328"/>
          </a:xfrm>
          <a:prstGeom prst="rect">
            <a:avLst/>
          </a:prstGeom>
        </p:spPr>
      </p:pic>
      <p:sp>
        <p:nvSpPr>
          <p:cNvPr id="4" name="TextBox 3"/>
          <p:cNvSpPr txBox="1"/>
          <p:nvPr/>
        </p:nvSpPr>
        <p:spPr>
          <a:xfrm>
            <a:off x="2501757" y="3359650"/>
            <a:ext cx="4181582" cy="1169551"/>
          </a:xfrm>
          <a:prstGeom prst="rect">
            <a:avLst/>
          </a:prstGeom>
          <a:noFill/>
        </p:spPr>
        <p:txBody>
          <a:bodyPr wrap="square" rtlCol="0">
            <a:spAutoFit/>
          </a:bodyPr>
          <a:lstStyle/>
          <a:p>
            <a:pPr algn="ctr"/>
            <a:r>
              <a:rPr lang="en-US" dirty="0">
                <a:solidFill>
                  <a:schemeClr val="bg1"/>
                </a:solidFill>
                <a:latin typeface="Source Code Pro Light"/>
              </a:rPr>
              <a:t>In 2017, Shovel Knight sales were 125,000 units stronger than they were in 2016 and 60% of those were from the Switch. In September 2017, Shovel Knight sales on Nintendo platforms alone </a:t>
            </a:r>
            <a:endParaRPr lang="en-US" dirty="0" smtClean="0">
              <a:solidFill>
                <a:schemeClr val="bg1"/>
              </a:solidFill>
              <a:latin typeface="Source Code Pro Light"/>
            </a:endParaRPr>
          </a:p>
          <a:p>
            <a:pPr algn="ctr"/>
            <a:r>
              <a:rPr lang="en-US" dirty="0" smtClean="0">
                <a:solidFill>
                  <a:schemeClr val="bg1"/>
                </a:solidFill>
                <a:latin typeface="Source Code Pro Light"/>
              </a:rPr>
              <a:t>crossed </a:t>
            </a:r>
            <a:r>
              <a:rPr lang="en-US" dirty="0">
                <a:solidFill>
                  <a:schemeClr val="bg1"/>
                </a:solidFill>
                <a:latin typeface="Source Code Pro Light"/>
              </a:rPr>
              <a:t>over 1 million. </a:t>
            </a:r>
          </a:p>
        </p:txBody>
      </p:sp>
    </p:spTree>
    <p:extLst>
      <p:ext uri="{BB962C8B-B14F-4D97-AF65-F5344CB8AC3E}">
        <p14:creationId xmlns:p14="http://schemas.microsoft.com/office/powerpoint/2010/main" val="2558761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71918" y="885826"/>
            <a:ext cx="5742295" cy="4045770"/>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1600"/>
              </a:spcBef>
              <a:spcAft>
                <a:spcPts val="1600"/>
              </a:spcAft>
              <a:buFont typeface="Arial" panose="020B0604020202020204" pitchFamily="34" charset="0"/>
              <a:buChar char="•"/>
            </a:pPr>
            <a:r>
              <a:rPr lang="en-US" sz="1500" dirty="0" smtClean="0">
                <a:solidFill>
                  <a:srgbClr val="F3F3F3"/>
                </a:solidFill>
              </a:rPr>
              <a:t>Our game is an attempt in bringing back nostalgia and memories of video games forgotten by time. </a:t>
            </a:r>
          </a:p>
          <a:p>
            <a:pPr marL="171450" lvl="0" indent="-171450" algn="l" rtl="0">
              <a:lnSpc>
                <a:spcPct val="100000"/>
              </a:lnSpc>
              <a:spcBef>
                <a:spcPts val="1600"/>
              </a:spcBef>
              <a:spcAft>
                <a:spcPts val="1600"/>
              </a:spcAft>
              <a:buFont typeface="Arial" panose="020B0604020202020204" pitchFamily="34" charset="0"/>
              <a:buChar char="•"/>
            </a:pPr>
            <a:r>
              <a:rPr lang="en-US" sz="1500" dirty="0" smtClean="0">
                <a:solidFill>
                  <a:srgbClr val="F3F3F3"/>
                </a:solidFill>
              </a:rPr>
              <a:t>We firmly believe with proper graphical tweaks and gameplay improvements, any potential retro games can still become strong competitors with modern-day video games.</a:t>
            </a:r>
          </a:p>
          <a:p>
            <a:pPr marL="171450" lvl="0" indent="-171450" algn="l">
              <a:lnSpc>
                <a:spcPct val="100000"/>
              </a:lnSpc>
              <a:spcBef>
                <a:spcPts val="1600"/>
              </a:spcBef>
              <a:spcAft>
                <a:spcPts val="1600"/>
              </a:spcAft>
              <a:buFont typeface="Arial" panose="020B0604020202020204" pitchFamily="34" charset="0"/>
              <a:buChar char="•"/>
            </a:pPr>
            <a:r>
              <a:rPr lang="en-US" sz="1500" dirty="0" smtClean="0">
                <a:solidFill>
                  <a:srgbClr val="F3F3F3"/>
                </a:solidFill>
              </a:rPr>
              <a:t>Food Invaders</a:t>
            </a:r>
            <a:r>
              <a:rPr lang="en-US" sz="1500" dirty="0" smtClean="0">
                <a:solidFill>
                  <a:srgbClr val="F3F3F3"/>
                </a:solidFill>
              </a:rPr>
              <a:t> </a:t>
            </a:r>
            <a:r>
              <a:rPr lang="en-US" sz="1500" dirty="0" smtClean="0">
                <a:solidFill>
                  <a:srgbClr val="F3F3F3"/>
                </a:solidFill>
              </a:rPr>
              <a:t>is developed to be tool for training players s</a:t>
            </a:r>
            <a:r>
              <a:rPr lang="en-US" sz="1500" dirty="0" smtClean="0"/>
              <a:t>patial </a:t>
            </a:r>
            <a:r>
              <a:rPr lang="en-US" sz="1500" dirty="0"/>
              <a:t>and hand-eye coordination skills, as well as vision and speed skills</a:t>
            </a:r>
            <a:r>
              <a:rPr lang="en-US" sz="1500" dirty="0" smtClean="0"/>
              <a:t>.</a:t>
            </a:r>
          </a:p>
          <a:p>
            <a:pPr marL="171450" lvl="0" indent="-171450" algn="l">
              <a:lnSpc>
                <a:spcPct val="100000"/>
              </a:lnSpc>
              <a:spcBef>
                <a:spcPts val="1600"/>
              </a:spcBef>
              <a:spcAft>
                <a:spcPts val="1600"/>
              </a:spcAft>
              <a:buFont typeface="Arial" panose="020B0604020202020204" pitchFamily="34" charset="0"/>
              <a:buChar char="•"/>
            </a:pPr>
            <a:r>
              <a:rPr lang="en-US" sz="1500" dirty="0" smtClean="0">
                <a:solidFill>
                  <a:srgbClr val="F3F3F3"/>
                </a:solidFill>
              </a:rPr>
              <a:t>We want to create a game which can also make profits so that we can sustain our project as well as give it further development in the future.</a:t>
            </a:r>
            <a:endParaRPr lang="en-US" sz="1500" dirty="0" smtClean="0">
              <a:solidFill>
                <a:srgbClr val="F3F3F3"/>
              </a:solidFill>
            </a:endParaRPr>
          </a:p>
          <a:p>
            <a:pPr marL="171450" lvl="0" indent="-171450" algn="l" rtl="0">
              <a:lnSpc>
                <a:spcPct val="100000"/>
              </a:lnSpc>
              <a:spcBef>
                <a:spcPts val="1600"/>
              </a:spcBef>
              <a:spcAft>
                <a:spcPts val="1600"/>
              </a:spcAft>
              <a:buFont typeface="Arial" panose="020B0604020202020204" pitchFamily="34" charset="0"/>
              <a:buChar char="•"/>
            </a:pPr>
            <a:endParaRPr sz="15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sp>
        <p:nvSpPr>
          <p:cNvPr id="661" name="Google Shape;661;p30"/>
          <p:cNvSpPr txBox="1">
            <a:spLocks noGrp="1"/>
          </p:cNvSpPr>
          <p:nvPr>
            <p:ph type="title"/>
          </p:nvPr>
        </p:nvSpPr>
        <p:spPr>
          <a:xfrm>
            <a:off x="5664856" y="194685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Motivations</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636545" y="1885109"/>
            <a:ext cx="3371849" cy="14394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41"/>
          <p:cNvSpPr txBox="1">
            <a:spLocks noGrp="1"/>
          </p:cNvSpPr>
          <p:nvPr>
            <p:ph type="ctrTitle"/>
          </p:nvPr>
        </p:nvSpPr>
        <p:spPr>
          <a:xfrm>
            <a:off x="1964851" y="-220162"/>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dirty="0" smtClean="0">
                <a:solidFill>
                  <a:srgbClr val="F3F3F3"/>
                </a:solidFill>
              </a:rPr>
              <a:t>SCOPE AND LIMITS</a:t>
            </a:r>
            <a:endParaRPr sz="3000" dirty="0">
              <a:solidFill>
                <a:srgbClr val="F3F3F3"/>
              </a:solidFill>
            </a:endParaRPr>
          </a:p>
        </p:txBody>
      </p:sp>
      <p:sp>
        <p:nvSpPr>
          <p:cNvPr id="1580" name="Google Shape;1580;p41"/>
          <p:cNvSpPr/>
          <p:nvPr/>
        </p:nvSpPr>
        <p:spPr>
          <a:xfrm>
            <a:off x="4534439" y="907610"/>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txBox="1">
            <a:spLocks noGrp="1"/>
          </p:cNvSpPr>
          <p:nvPr>
            <p:ph type="subTitle" idx="4294967295"/>
          </p:nvPr>
        </p:nvSpPr>
        <p:spPr>
          <a:xfrm>
            <a:off x="6327613" y="1289362"/>
            <a:ext cx="2650882" cy="1489011"/>
          </a:xfrm>
          <a:prstGeom prst="rect">
            <a:avLst/>
          </a:prstGeom>
        </p:spPr>
        <p:txBody>
          <a:bodyPr spcFirstLastPara="1" wrap="square" lIns="91425" tIns="91425" rIns="91425" bIns="91425" anchor="t" anchorCtr="0">
            <a:noAutofit/>
          </a:bodyPr>
          <a:lstStyle/>
          <a:p>
            <a:pPr marL="0" indent="0">
              <a:spcAft>
                <a:spcPts val="1600"/>
              </a:spcAft>
              <a:buNone/>
            </a:pPr>
            <a:r>
              <a:rPr lang="en-US" sz="1400" dirty="0" smtClean="0"/>
              <a:t>Our aim is turning this game into a “combination </a:t>
            </a:r>
            <a:r>
              <a:rPr lang="en-US" sz="1400" dirty="0"/>
              <a:t>of the old and the new”, a balance between classic and </a:t>
            </a:r>
            <a:r>
              <a:rPr lang="en-US" sz="1400" dirty="0" smtClean="0"/>
              <a:t>modern</a:t>
            </a:r>
            <a:r>
              <a:rPr lang="en-US" sz="1400" dirty="0"/>
              <a:t>.</a:t>
            </a:r>
          </a:p>
          <a:p>
            <a:pPr marL="0" lvl="0" indent="0" algn="l" rtl="0">
              <a:spcBef>
                <a:spcPts val="0"/>
              </a:spcBef>
              <a:spcAft>
                <a:spcPts val="1600"/>
              </a:spcAft>
              <a:buNone/>
            </a:pPr>
            <a:endParaRPr sz="1300" dirty="0">
              <a:solidFill>
                <a:srgbClr val="F3F3F3"/>
              </a:solidFill>
            </a:endParaRPr>
          </a:p>
        </p:txBody>
      </p:sp>
      <p:sp>
        <p:nvSpPr>
          <p:cNvPr id="1582" name="Google Shape;1582;p41"/>
          <p:cNvSpPr txBox="1">
            <a:spLocks noGrp="1"/>
          </p:cNvSpPr>
          <p:nvPr>
            <p:ph type="ctrTitle" idx="4294967295"/>
          </p:nvPr>
        </p:nvSpPr>
        <p:spPr>
          <a:xfrm>
            <a:off x="6407137" y="742735"/>
            <a:ext cx="1890299"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rgbClr val="F3F3F3"/>
                </a:solidFill>
              </a:rPr>
              <a:t>MAIN GOAL</a:t>
            </a:r>
            <a:endParaRPr sz="2400" dirty="0">
              <a:solidFill>
                <a:srgbClr val="F3F3F3"/>
              </a:solidFill>
              <a:latin typeface="Teko"/>
              <a:ea typeface="Teko"/>
              <a:cs typeface="Teko"/>
              <a:sym typeface="Teko"/>
            </a:endParaRPr>
          </a:p>
        </p:txBody>
      </p:sp>
      <p:sp>
        <p:nvSpPr>
          <p:cNvPr id="1583" name="Google Shape;1583;p41"/>
          <p:cNvSpPr txBox="1">
            <a:spLocks noGrp="1"/>
          </p:cNvSpPr>
          <p:nvPr>
            <p:ph type="subTitle" idx="4294967295"/>
          </p:nvPr>
        </p:nvSpPr>
        <p:spPr>
          <a:xfrm>
            <a:off x="457769" y="2768016"/>
            <a:ext cx="1967905" cy="183743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300" dirty="0" smtClean="0">
                <a:solidFill>
                  <a:srgbClr val="F3F3F3"/>
                </a:solidFill>
              </a:rPr>
              <a:t>Adventure and survival</a:t>
            </a:r>
            <a:endParaRPr sz="1300" dirty="0">
              <a:solidFill>
                <a:srgbClr val="F3F3F3"/>
              </a:solidFill>
            </a:endParaRPr>
          </a:p>
        </p:txBody>
      </p:sp>
      <p:sp>
        <p:nvSpPr>
          <p:cNvPr id="1584" name="Google Shape;1584;p41"/>
          <p:cNvSpPr txBox="1">
            <a:spLocks noGrp="1"/>
          </p:cNvSpPr>
          <p:nvPr>
            <p:ph type="subTitle" idx="4294967295"/>
          </p:nvPr>
        </p:nvSpPr>
        <p:spPr>
          <a:xfrm>
            <a:off x="-5023" y="1063491"/>
            <a:ext cx="2839002" cy="1449259"/>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300" dirty="0" smtClean="0"/>
              <a:t>A battle </a:t>
            </a:r>
            <a:r>
              <a:rPr lang="en-US" sz="1300" dirty="0"/>
              <a:t>between </a:t>
            </a:r>
            <a:r>
              <a:rPr lang="en-US" sz="1300" dirty="0" smtClean="0"/>
              <a:t>a spacecraft (player) </a:t>
            </a:r>
            <a:r>
              <a:rPr lang="en-US" sz="1300" dirty="0"/>
              <a:t>and a technologically </a:t>
            </a:r>
            <a:r>
              <a:rPr lang="en-US" sz="1300" dirty="0" smtClean="0"/>
              <a:t>advanced alien race (under the forms of foods like </a:t>
            </a:r>
            <a:r>
              <a:rPr lang="en-US" sz="1300" dirty="0"/>
              <a:t>pizza, donut, </a:t>
            </a:r>
            <a:r>
              <a:rPr lang="en-US" sz="1300" dirty="0" smtClean="0"/>
              <a:t>pickle, </a:t>
            </a:r>
            <a:r>
              <a:rPr lang="en-US" sz="1300" dirty="0"/>
              <a:t>etc.) who </a:t>
            </a:r>
            <a:r>
              <a:rPr lang="en-US" sz="1300" dirty="0" smtClean="0"/>
              <a:t>intend </a:t>
            </a:r>
            <a:r>
              <a:rPr lang="en-US" sz="1300" dirty="0"/>
              <a:t>on </a:t>
            </a:r>
            <a:r>
              <a:rPr lang="en-US" sz="1300" dirty="0" smtClean="0"/>
              <a:t>destroying the Earth</a:t>
            </a:r>
            <a:endParaRPr sz="1300" dirty="0">
              <a:solidFill>
                <a:srgbClr val="F3F3F3"/>
              </a:solidFill>
            </a:endParaRPr>
          </a:p>
        </p:txBody>
      </p:sp>
      <p:sp>
        <p:nvSpPr>
          <p:cNvPr id="1585" name="Google Shape;1585;p41"/>
          <p:cNvSpPr txBox="1">
            <a:spLocks noGrp="1"/>
          </p:cNvSpPr>
          <p:nvPr>
            <p:ph type="ctrTitle" idx="4294967295"/>
          </p:nvPr>
        </p:nvSpPr>
        <p:spPr>
          <a:xfrm>
            <a:off x="400696" y="2322095"/>
            <a:ext cx="2098062"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smtClean="0">
                <a:solidFill>
                  <a:srgbClr val="F3F3F3"/>
                </a:solidFill>
                <a:latin typeface="Teko"/>
                <a:ea typeface="Teko"/>
                <a:cs typeface="Teko"/>
                <a:sym typeface="Teko"/>
              </a:rPr>
              <a:t>GAME MODES</a:t>
            </a:r>
            <a:endParaRPr sz="2400" dirty="0">
              <a:solidFill>
                <a:srgbClr val="F3F3F3"/>
              </a:solidFill>
              <a:latin typeface="Teko"/>
              <a:ea typeface="Teko"/>
              <a:cs typeface="Teko"/>
              <a:sym typeface="Teko"/>
            </a:endParaRPr>
          </a:p>
        </p:txBody>
      </p:sp>
      <p:sp>
        <p:nvSpPr>
          <p:cNvPr id="1586" name="Google Shape;1586;p41"/>
          <p:cNvSpPr txBox="1">
            <a:spLocks noGrp="1"/>
          </p:cNvSpPr>
          <p:nvPr>
            <p:ph type="ctrTitle" idx="4294967295"/>
          </p:nvPr>
        </p:nvSpPr>
        <p:spPr>
          <a:xfrm>
            <a:off x="373959" y="691372"/>
            <a:ext cx="1997077"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smtClean="0">
                <a:solidFill>
                  <a:srgbClr val="F3F3F3"/>
                </a:solidFill>
              </a:rPr>
              <a:t>MAIN THEME</a:t>
            </a:r>
            <a:endParaRPr sz="2400" dirty="0">
              <a:solidFill>
                <a:srgbClr val="F3F3F3"/>
              </a:solidFill>
              <a:latin typeface="Teko"/>
              <a:ea typeface="Teko"/>
              <a:cs typeface="Teko"/>
              <a:sym typeface="Teko"/>
            </a:endParaRPr>
          </a:p>
        </p:txBody>
      </p:sp>
      <p:sp>
        <p:nvSpPr>
          <p:cNvPr id="1587" name="Google Shape;1587;p41"/>
          <p:cNvSpPr/>
          <p:nvPr/>
        </p:nvSpPr>
        <p:spPr>
          <a:xfrm>
            <a:off x="3265206" y="934753"/>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358510" y="1028627"/>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604565" y="1142852"/>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3473875" y="1143992"/>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3473305" y="2281189"/>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604565" y="2281189"/>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3712229" y="2149414"/>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3722393" y="2060646"/>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3742198" y="1973564"/>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3770743" y="1889854"/>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3808074" y="1809563"/>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854144" y="1734355"/>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3907600" y="1664229"/>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968393" y="1600609"/>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035955" y="1544351"/>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109192" y="1495147"/>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87226" y="1454443"/>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70081" y="1422218"/>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55739" y="1398732"/>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443961" y="1384887"/>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533584" y="1380090"/>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616154" y="1382061"/>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693618" y="1392225"/>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69396" y="1411745"/>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843204" y="1440314"/>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913876" y="1477906"/>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80892" y="1523715"/>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5043371" y="1577147"/>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5100769" y="1638225"/>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5151945" y="1705787"/>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5197184" y="1778739"/>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235370" y="1857058"/>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5266455" y="1939628"/>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5289918" y="2025571"/>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5305187" y="2113793"/>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5312264" y="2203154"/>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5308868" y="2285986"/>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5296995" y="2363165"/>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5276643" y="2439228"/>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5248645" y="2512751"/>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5213308" y="2583423"/>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5170895" y="2650724"/>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5121976" y="2713203"/>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5066834" y="2770316"/>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5006325" y="2821777"/>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41020" y="2867016"/>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871748" y="2905202"/>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99366" y="2936287"/>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24157" y="2959489"/>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647263" y="2974758"/>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569490" y="2981811"/>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479582" y="2978700"/>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390814" y="2966542"/>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303993" y="2946475"/>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220022" y="2918477"/>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140016" y="2883140"/>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064523" y="2840727"/>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3994682" y="2791808"/>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3930777" y="2736690"/>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3874519" y="2676181"/>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3825600" y="2610852"/>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784611" y="2541580"/>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752362" y="2468913"/>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729185" y="2393704"/>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715055" y="2317095"/>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710519" y="2239061"/>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944907" y="1614478"/>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965828" y="1635399"/>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6119489" y="1280564"/>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5868977" y="1189136"/>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5613098" y="1206472"/>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5928939" y="1532193"/>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2843640" y="2713773"/>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2960122" y="2622132"/>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204127" y="2639135"/>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2844187" y="2965141"/>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6119489" y="2948731"/>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868977" y="3133083"/>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613098" y="2625290"/>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28939" y="2622060"/>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2843640" y="1515522"/>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2960122" y="1699850"/>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3204127" y="1192342"/>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2844187" y="1189136"/>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238063" y="2204271"/>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831100" y="2204271"/>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534439" y="3500647"/>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txBox="1">
            <a:spLocks noGrp="1"/>
          </p:cNvSpPr>
          <p:nvPr>
            <p:ph type="subTitle" idx="4294967295"/>
          </p:nvPr>
        </p:nvSpPr>
        <p:spPr>
          <a:xfrm>
            <a:off x="5582096" y="3149819"/>
            <a:ext cx="3428339" cy="1792051"/>
          </a:xfrm>
          <a:prstGeom prst="rect">
            <a:avLst/>
          </a:prstGeom>
        </p:spPr>
        <p:txBody>
          <a:bodyPr spcFirstLastPara="1" wrap="square" lIns="91425" tIns="91425" rIns="91425" bIns="91425" anchor="t" anchorCtr="0">
            <a:noAutofit/>
          </a:bodyPr>
          <a:lstStyle/>
          <a:p>
            <a:pPr marL="0" indent="0">
              <a:spcAft>
                <a:spcPts val="1600"/>
              </a:spcAft>
              <a:buNone/>
            </a:pPr>
            <a:r>
              <a:rPr lang="en-US" sz="1300" dirty="0"/>
              <a:t>We will also try to add some skills into the game for the player such as time manipulating, invincibility, etc. each skill can last for about 10 or 15 seconds (with some cool animation and art). Along with this, there will be some more features added to our game to make it more interesting such as customizing the spacecraft.</a:t>
            </a:r>
          </a:p>
          <a:p>
            <a:pPr marL="0" lvl="0" indent="0" algn="l" rtl="0">
              <a:spcBef>
                <a:spcPts val="0"/>
              </a:spcBef>
              <a:spcAft>
                <a:spcPts val="1600"/>
              </a:spcAft>
              <a:buNone/>
            </a:pPr>
            <a:endParaRPr sz="1300" dirty="0">
              <a:solidFill>
                <a:srgbClr val="F3F3F3"/>
              </a:solidFill>
            </a:endParaRPr>
          </a:p>
        </p:txBody>
      </p:sp>
      <p:sp>
        <p:nvSpPr>
          <p:cNvPr id="1675" name="Google Shape;1675;p41"/>
          <p:cNvSpPr txBox="1">
            <a:spLocks noGrp="1"/>
          </p:cNvSpPr>
          <p:nvPr>
            <p:ph type="ctrTitle" idx="4294967295"/>
          </p:nvPr>
        </p:nvSpPr>
        <p:spPr>
          <a:xfrm>
            <a:off x="6407136" y="2311823"/>
            <a:ext cx="2603299" cy="540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rgbClr val="F3F3F3"/>
                </a:solidFill>
                <a:latin typeface="Teko"/>
                <a:ea typeface="Teko"/>
                <a:cs typeface="Teko"/>
                <a:sym typeface="Teko"/>
              </a:rPr>
              <a:t>IN-GAME SKILLS</a:t>
            </a:r>
            <a:endParaRPr sz="2400" dirty="0">
              <a:solidFill>
                <a:srgbClr val="F3F3F3"/>
              </a:solidFill>
              <a:latin typeface="Teko"/>
              <a:ea typeface="Teko"/>
              <a:cs typeface="Teko"/>
              <a:sym typeface="Teko"/>
            </a:endParaRPr>
          </a:p>
        </p:txBody>
      </p:sp>
      <p:grpSp>
        <p:nvGrpSpPr>
          <p:cNvPr id="1676" name="Google Shape;1676;p41"/>
          <p:cNvGrpSpPr/>
          <p:nvPr/>
        </p:nvGrpSpPr>
        <p:grpSpPr>
          <a:xfrm>
            <a:off x="3033002" y="2778373"/>
            <a:ext cx="271916" cy="348066"/>
            <a:chOff x="1761450" y="238125"/>
            <a:chExt cx="4076700" cy="5218375"/>
          </a:xfrm>
        </p:grpSpPr>
        <p:sp>
          <p:nvSpPr>
            <p:cNvPr id="1677" name="Google Shape;1677;p41"/>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1"/>
          <p:cNvGrpSpPr/>
          <p:nvPr/>
        </p:nvGrpSpPr>
        <p:grpSpPr>
          <a:xfrm>
            <a:off x="3026400" y="1359743"/>
            <a:ext cx="290709" cy="290709"/>
            <a:chOff x="1190625" y="238125"/>
            <a:chExt cx="5219200" cy="5219200"/>
          </a:xfrm>
        </p:grpSpPr>
        <p:sp>
          <p:nvSpPr>
            <p:cNvPr id="1685" name="Google Shape;1685;p41"/>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41"/>
          <p:cNvSpPr/>
          <p:nvPr/>
        </p:nvSpPr>
        <p:spPr>
          <a:xfrm>
            <a:off x="5813812" y="1377913"/>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813862" y="2796592"/>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41"/>
          <p:cNvGrpSpPr/>
          <p:nvPr/>
        </p:nvGrpSpPr>
        <p:grpSpPr>
          <a:xfrm>
            <a:off x="4320030" y="1981003"/>
            <a:ext cx="516179" cy="516179"/>
            <a:chOff x="1190625" y="238125"/>
            <a:chExt cx="5219200" cy="5219200"/>
          </a:xfrm>
        </p:grpSpPr>
        <p:sp>
          <p:nvSpPr>
            <p:cNvPr id="1702" name="Google Shape;1702;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2942249" y="-140325"/>
            <a:ext cx="3506874"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dirty="0" smtClean="0">
                <a:solidFill>
                  <a:srgbClr val="F3F3F3"/>
                </a:solidFill>
              </a:rPr>
              <a:t>UNIQUE ASPECTS</a:t>
            </a:r>
            <a:endParaRPr sz="3000" dirty="0">
              <a:solidFill>
                <a:srgbClr val="F3F3F3"/>
              </a:solidFill>
            </a:endParaRPr>
          </a:p>
        </p:txBody>
      </p:sp>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286712" y="1367607"/>
            <a:ext cx="2099513"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000" dirty="0" smtClean="0">
                <a:solidFill>
                  <a:srgbClr val="F3F3F3"/>
                </a:solidFill>
                <a:latin typeface="Teko"/>
                <a:ea typeface="Teko"/>
                <a:cs typeface="Teko"/>
                <a:sym typeface="Teko"/>
              </a:rPr>
              <a:t>CO-OP SYSTEM</a:t>
            </a:r>
            <a:endParaRPr sz="2000" dirty="0">
              <a:solidFill>
                <a:srgbClr val="F3F3F3"/>
              </a:solidFill>
              <a:latin typeface="Teko"/>
              <a:ea typeface="Teko"/>
              <a:cs typeface="Teko"/>
              <a:sym typeface="Teko"/>
            </a:endParaRPr>
          </a:p>
        </p:txBody>
      </p:sp>
      <p:sp>
        <p:nvSpPr>
          <p:cNvPr id="670" name="Google Shape;670;p31"/>
          <p:cNvSpPr txBox="1">
            <a:spLocks noGrp="1"/>
          </p:cNvSpPr>
          <p:nvPr>
            <p:ph type="subTitle" idx="8"/>
          </p:nvPr>
        </p:nvSpPr>
        <p:spPr>
          <a:xfrm>
            <a:off x="61645" y="1934008"/>
            <a:ext cx="2797879" cy="1540565"/>
          </a:xfrm>
          <a:prstGeom prst="rect">
            <a:avLst/>
          </a:prstGeom>
        </p:spPr>
        <p:txBody>
          <a:bodyPr spcFirstLastPara="1" wrap="square" lIns="91425" tIns="91425" rIns="91425" bIns="91425" anchor="t" anchorCtr="0">
            <a:noAutofit/>
          </a:bodyPr>
          <a:lstStyle/>
          <a:p>
            <a:pPr marL="0" lvl="0" indent="0" algn="l"/>
            <a:r>
              <a:rPr lang="en-US" sz="1300" dirty="0" smtClean="0">
                <a:solidFill>
                  <a:srgbClr val="F3F3F3"/>
                </a:solidFill>
              </a:rPr>
              <a:t>Food </a:t>
            </a:r>
            <a:r>
              <a:rPr lang="en-US" sz="1300" dirty="0" err="1" smtClean="0">
                <a:solidFill>
                  <a:srgbClr val="F3F3F3"/>
                </a:solidFill>
              </a:rPr>
              <a:t>Invaders’s</a:t>
            </a:r>
            <a:r>
              <a:rPr lang="en-US" sz="1300" dirty="0" smtClean="0">
                <a:solidFill>
                  <a:srgbClr val="F3F3F3"/>
                </a:solidFill>
              </a:rPr>
              <a:t> cooperative gameplay </a:t>
            </a:r>
            <a:r>
              <a:rPr lang="en-US" sz="1300" dirty="0" smtClean="0"/>
              <a:t>allows additional players (maximum is 4) </a:t>
            </a:r>
            <a:r>
              <a:rPr lang="en-US" sz="1300" dirty="0"/>
              <a:t>and increasing the difficulty level to compensate for the additional </a:t>
            </a:r>
            <a:r>
              <a:rPr lang="en-US" sz="1300" dirty="0" smtClean="0"/>
              <a:t>players. Players can join servers via</a:t>
            </a:r>
            <a:r>
              <a:rPr lang="en-US" sz="1300" dirty="0"/>
              <a:t> local area </a:t>
            </a:r>
            <a:r>
              <a:rPr lang="en-US" sz="1300" dirty="0" smtClean="0"/>
              <a:t>networks to play together.</a:t>
            </a:r>
            <a:endParaRPr sz="1300" dirty="0">
              <a:solidFill>
                <a:srgbClr val="F3F3F3"/>
              </a:solidFill>
            </a:endParaRPr>
          </a:p>
        </p:txBody>
      </p:sp>
      <p:sp>
        <p:nvSpPr>
          <p:cNvPr id="671" name="Google Shape;671;p31"/>
          <p:cNvSpPr txBox="1">
            <a:spLocks noGrp="1"/>
          </p:cNvSpPr>
          <p:nvPr>
            <p:ph type="subTitle" idx="1"/>
          </p:nvPr>
        </p:nvSpPr>
        <p:spPr>
          <a:xfrm>
            <a:off x="61645" y="3795900"/>
            <a:ext cx="3298004" cy="1249593"/>
          </a:xfrm>
          <a:prstGeom prst="rect">
            <a:avLst/>
          </a:prstGeom>
        </p:spPr>
        <p:txBody>
          <a:bodyPr spcFirstLastPara="1" wrap="square" lIns="91425" tIns="91425" rIns="91425" bIns="91425" anchor="t" anchorCtr="0">
            <a:noAutofit/>
          </a:bodyPr>
          <a:lstStyle/>
          <a:p>
            <a:pPr marL="0" lvl="0" indent="0" algn="l"/>
            <a:r>
              <a:rPr lang="en-US" sz="1300" dirty="0"/>
              <a:t>P</a:t>
            </a:r>
            <a:r>
              <a:rPr lang="en-US" sz="1300" dirty="0" smtClean="0"/>
              <a:t>ower-ups are available for players to upgrade </a:t>
            </a:r>
            <a:r>
              <a:rPr lang="en-US" sz="1300" dirty="0"/>
              <a:t>their </a:t>
            </a:r>
            <a:r>
              <a:rPr lang="en-US" sz="1300" dirty="0" smtClean="0"/>
              <a:t>weapons. Players </a:t>
            </a:r>
            <a:r>
              <a:rPr lang="en-US" sz="1300" smtClean="0"/>
              <a:t>are able to </a:t>
            </a:r>
            <a:r>
              <a:rPr lang="en-US" sz="1400" dirty="0" smtClean="0"/>
              <a:t>modify their </a:t>
            </a:r>
            <a:r>
              <a:rPr lang="en-US" sz="1400" dirty="0"/>
              <a:t>character's </a:t>
            </a:r>
            <a:r>
              <a:rPr lang="en-US" sz="1400" dirty="0" smtClean="0"/>
              <a:t>abilities and let it grow </a:t>
            </a:r>
            <a:r>
              <a:rPr lang="en-US" sz="1400" dirty="0"/>
              <a:t>in a multitude </a:t>
            </a:r>
            <a:r>
              <a:rPr lang="en-US" sz="1400" dirty="0" smtClean="0"/>
              <a:t>of ways (different weapons, skills) as the game progresses.</a:t>
            </a:r>
            <a:endParaRPr sz="1300" dirty="0">
              <a:solidFill>
                <a:srgbClr val="F3F3F3"/>
              </a:solidFill>
            </a:endParaRPr>
          </a:p>
        </p:txBody>
      </p:sp>
      <p:sp>
        <p:nvSpPr>
          <p:cNvPr id="672" name="Google Shape;672;p31"/>
          <p:cNvSpPr txBox="1">
            <a:spLocks noGrp="1"/>
          </p:cNvSpPr>
          <p:nvPr>
            <p:ph type="subTitle" idx="4"/>
          </p:nvPr>
        </p:nvSpPr>
        <p:spPr>
          <a:xfrm>
            <a:off x="5907640" y="1482239"/>
            <a:ext cx="3164441" cy="12642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solidFill>
                  <a:srgbClr val="F3F3F3"/>
                </a:solidFill>
              </a:rPr>
              <a:t>Food Invaders features different types of enemies (each has its own weapon, moving pattern, etc...). At the end of every level, there is a boss for player to defeat to completely clear it. Player can obtain the defeated bosses’ abilities.</a:t>
            </a:r>
            <a:endParaRPr sz="1300" dirty="0">
              <a:solidFill>
                <a:srgbClr val="F3F3F3"/>
              </a:solidFill>
            </a:endParaRPr>
          </a:p>
        </p:txBody>
      </p:sp>
      <p:sp>
        <p:nvSpPr>
          <p:cNvPr id="673" name="Google Shape;673;p31"/>
          <p:cNvSpPr txBox="1">
            <a:spLocks noGrp="1"/>
          </p:cNvSpPr>
          <p:nvPr>
            <p:ph type="subTitle" idx="6"/>
          </p:nvPr>
        </p:nvSpPr>
        <p:spPr>
          <a:xfrm>
            <a:off x="5907640" y="3353923"/>
            <a:ext cx="3092522" cy="16915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solidFill>
                  <a:srgbClr val="F3F3F3"/>
                </a:solidFill>
              </a:rPr>
              <a:t>Players have the freedom to customize character  according to their likings with a variety of skins.</a:t>
            </a:r>
            <a:endParaRPr sz="1300" dirty="0">
              <a:solidFill>
                <a:srgbClr val="F3F3F3"/>
              </a:solidFill>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000" dirty="0" smtClean="0">
                <a:solidFill>
                  <a:srgbClr val="F3F3F3"/>
                </a:solidFill>
                <a:latin typeface="Teko"/>
                <a:ea typeface="Teko"/>
                <a:cs typeface="Teko"/>
                <a:sym typeface="Teko"/>
              </a:rPr>
              <a:t>BOSS BATTLE</a:t>
            </a:r>
            <a:endParaRPr sz="2000"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49" y="2788462"/>
            <a:ext cx="2150313"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000" dirty="0" smtClean="0">
                <a:solidFill>
                  <a:srgbClr val="F3F3F3"/>
                </a:solidFill>
                <a:latin typeface="Teko"/>
                <a:ea typeface="Teko"/>
                <a:cs typeface="Teko"/>
                <a:sym typeface="Teko"/>
              </a:rPr>
              <a:t>CUSTOMIZATION</a:t>
            </a:r>
            <a:endParaRPr sz="2000"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114084" y="3206550"/>
            <a:ext cx="2531119"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2000" dirty="0" smtClean="0">
                <a:solidFill>
                  <a:srgbClr val="F3F3F3"/>
                </a:solidFill>
                <a:latin typeface="Teko"/>
                <a:ea typeface="Teko"/>
                <a:cs typeface="Teko"/>
                <a:sym typeface="Teko"/>
              </a:rPr>
              <a:t>UPPGRADE SYSTEM</a:t>
            </a:r>
            <a:endParaRPr sz="2000"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970</Words>
  <Application>Microsoft Office PowerPoint</Application>
  <PresentationFormat>On-screen Show (16:9)</PresentationFormat>
  <Paragraphs>67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Source Code Pro Light</vt:lpstr>
      <vt:lpstr>Teko</vt:lpstr>
      <vt:lpstr>Teko Light</vt:lpstr>
      <vt:lpstr>Teko Medium</vt:lpstr>
      <vt:lpstr>Arial</vt:lpstr>
      <vt:lpstr>Pitch Deck Template</vt:lpstr>
      <vt:lpstr>GAME PROJECT: FOOD INVADERS</vt:lpstr>
      <vt:lpstr>INTRODUCTION</vt:lpstr>
      <vt:lpstr> OUR TEAM</vt:lpstr>
      <vt:lpstr>Aims</vt:lpstr>
      <vt:lpstr>PowerPoint Presentation</vt:lpstr>
      <vt:lpstr>PowerPoint Presentation</vt:lpstr>
      <vt:lpstr>Motivations</vt:lpstr>
      <vt:lpstr>SCOPE AND LIMITS</vt:lpstr>
      <vt:lpstr>UNIQUE ASPECTS</vt:lpstr>
      <vt:lpstr>ADVENTURE MODE</vt:lpstr>
      <vt:lpstr>PowerPoint Presentation</vt:lpstr>
      <vt:lpstr>PowerPoint Presentation</vt:lpstr>
      <vt:lpstr>RISKS</vt:lpstr>
      <vt:lpstr>MAIN GOAL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PROJECT</dc:title>
  <cp:lastModifiedBy>Anh Quân</cp:lastModifiedBy>
  <cp:revision>55</cp:revision>
  <dcterms:modified xsi:type="dcterms:W3CDTF">2020-01-09T09:44:34Z</dcterms:modified>
</cp:coreProperties>
</file>